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37"/>
  </p:notesMasterIdLst>
  <p:sldIdLst>
    <p:sldId id="256" r:id="rId2"/>
    <p:sldId id="259" r:id="rId3"/>
    <p:sldId id="260" r:id="rId4"/>
    <p:sldId id="293" r:id="rId5"/>
    <p:sldId id="261" r:id="rId6"/>
    <p:sldId id="295" r:id="rId7"/>
    <p:sldId id="283" r:id="rId8"/>
    <p:sldId id="294" r:id="rId9"/>
    <p:sldId id="262" r:id="rId10"/>
    <p:sldId id="263" r:id="rId11"/>
    <p:sldId id="296" r:id="rId12"/>
    <p:sldId id="264" r:id="rId13"/>
    <p:sldId id="284" r:id="rId14"/>
    <p:sldId id="285" r:id="rId15"/>
    <p:sldId id="297" r:id="rId16"/>
    <p:sldId id="286" r:id="rId17"/>
    <p:sldId id="287" r:id="rId18"/>
    <p:sldId id="265" r:id="rId19"/>
    <p:sldId id="266" r:id="rId20"/>
    <p:sldId id="288" r:id="rId21"/>
    <p:sldId id="298" r:id="rId22"/>
    <p:sldId id="289" r:id="rId23"/>
    <p:sldId id="299" r:id="rId24"/>
    <p:sldId id="290" r:id="rId25"/>
    <p:sldId id="300" r:id="rId26"/>
    <p:sldId id="291" r:id="rId27"/>
    <p:sldId id="267" r:id="rId28"/>
    <p:sldId id="268" r:id="rId29"/>
    <p:sldId id="304" r:id="rId30"/>
    <p:sldId id="269" r:id="rId31"/>
    <p:sldId id="301" r:id="rId32"/>
    <p:sldId id="292" r:id="rId33"/>
    <p:sldId id="270" r:id="rId34"/>
    <p:sldId id="302"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37" autoAdjust="0"/>
    <p:restoredTop sz="94717" autoAdjust="0"/>
  </p:normalViewPr>
  <p:slideViewPr>
    <p:cSldViewPr>
      <p:cViewPr>
        <p:scale>
          <a:sx n="50" d="100"/>
          <a:sy n="50" d="100"/>
        </p:scale>
        <p:origin x="-1578"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89B0D5E-ACEE-4BC2-933B-7EB7645E4490}" type="datetimeFigureOut">
              <a:rPr lang="en-US"/>
              <a:pPr>
                <a:defRPr/>
              </a:pPr>
              <a:t>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962A69-21C4-41C6-8164-D4C09E15F4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0556F-1EB2-41DA-AF27-BC69491075DA}"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8872871-3C22-4A48-888D-06DF07AE842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68F57C7-7E72-497A-B40A-2355CF362D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F631D84-D6ED-4ECA-AD8B-5788D6BE2D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AA724BB4-7E32-43CE-A71A-23A99B59BC1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79109AE-D13E-4226-A65F-42E8AD6F0FE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C1CDD53-DECA-486D-9611-C9D5781B78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6D997F7-64A4-4E9C-8D8A-6169E85FB7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F6EEF105-AAC2-4E75-BA76-E745F08583F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2F445B-579D-4937-AEE0-7AB9C6B6D417}" type="datetimeFigureOut">
              <a:rPr lang="en-US"/>
              <a:pPr>
                <a:defRPr/>
              </a:pPr>
              <a:t>1/6/2014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CBED8ED-10D9-4B6D-A45B-D6661023A1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9286185A-23D2-46A5-B96E-1983874C408B}"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DC90A5E3-98B8-4403-A5B0-D812E95D331A}"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029EA256-7F22-4266-A9F7-FA4013CD0F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35" r:id="rId4"/>
    <p:sldLayoutId id="2147483936" r:id="rId5"/>
    <p:sldLayoutId id="2147483942" r:id="rId6"/>
    <p:sldLayoutId id="2147483943" r:id="rId7"/>
    <p:sldLayoutId id="2147483944" r:id="rId8"/>
    <p:sldLayoutId id="2147483945" r:id="rId9"/>
    <p:sldLayoutId id="2147483937" r:id="rId10"/>
    <p:sldLayoutId id="214748393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2">
            <a:lum bright="50000" contrast="-53000"/>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228600" y="152400"/>
            <a:ext cx="68580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hangingPunct="0">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KARMA AND GENES : LIFE BUILDING COMPONENTS</a:t>
            </a:r>
          </a:p>
        </p:txBody>
      </p:sp>
      <p:sp>
        <p:nvSpPr>
          <p:cNvPr id="5" name="Rectangle 4"/>
          <p:cNvSpPr/>
          <p:nvPr/>
        </p:nvSpPr>
        <p:spPr>
          <a:xfrm>
            <a:off x="228600" y="2514600"/>
            <a:ext cx="6172200" cy="1292662"/>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eaLnBrk="0" hangingPunct="0">
              <a:defRPr/>
            </a:pP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Prof. (Dr.) </a:t>
            </a:r>
            <a:r>
              <a:rPr lang="en-US" sz="2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Sohan</a:t>
            </a: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Raj Tater</a:t>
            </a:r>
          </a:p>
          <a:p>
            <a:pPr algn="ctr" eaLnBrk="0" hangingPunct="0">
              <a:defRPr/>
            </a:pPr>
            <a:r>
              <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Former Vice Chancellor,</a:t>
            </a:r>
          </a:p>
          <a:p>
            <a:pPr algn="ctr" eaLnBrk="0" hangingPunct="0">
              <a:defRPr/>
            </a:pPr>
            <a:r>
              <a:rPr lang="en-US" sz="2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Singhania</a:t>
            </a:r>
            <a:r>
              <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University, Rajasthan</a:t>
            </a:r>
          </a:p>
        </p:txBody>
      </p:sp>
      <p:pic>
        <p:nvPicPr>
          <p:cNvPr id="9220" name="Picture 5" descr="C:\Documents and Settings\balaji\Desktop\logo.jpg"/>
          <p:cNvPicPr>
            <a:picLocks noChangeAspect="1" noChangeArrowheads="1"/>
          </p:cNvPicPr>
          <p:nvPr/>
        </p:nvPicPr>
        <p:blipFill>
          <a:blip r:embed="rId3"/>
          <a:srcRect/>
          <a:stretch>
            <a:fillRect/>
          </a:stretch>
        </p:blipFill>
        <p:spPr bwMode="auto">
          <a:xfrm>
            <a:off x="152400" y="5029200"/>
            <a:ext cx="8610600" cy="1095375"/>
          </a:xfrm>
          <a:prstGeom prst="rect">
            <a:avLst/>
          </a:prstGeom>
          <a:noFill/>
          <a:ln w="9525">
            <a:noFill/>
            <a:miter lim="800000"/>
            <a:headEnd/>
            <a:tailEnd/>
          </a:ln>
        </p:spPr>
      </p:pic>
      <p:sp>
        <p:nvSpPr>
          <p:cNvPr id="6" name="Rectangle 5"/>
          <p:cNvSpPr/>
          <p:nvPr/>
        </p:nvSpPr>
        <p:spPr>
          <a:xfrm>
            <a:off x="1828800" y="4038600"/>
            <a:ext cx="3581400" cy="646331"/>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Organizer</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ectangle 8"/>
          <p:cNvSpPr/>
          <p:nvPr/>
        </p:nvSpPr>
        <p:spPr>
          <a:xfrm>
            <a:off x="1143000" y="1524000"/>
            <a:ext cx="4876800" cy="646331"/>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eaLnBrk="0" hangingPunct="0">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Presented by</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a:off x="2057400" y="6161316"/>
            <a:ext cx="3276600" cy="646331"/>
          </a:xfrm>
          <a:prstGeom prst="rect">
            <a:avLst/>
          </a:prstGeom>
          <a:ln/>
        </p:spPr>
        <p:style>
          <a:lnRef idx="3">
            <a:schemeClr val="lt1"/>
          </a:lnRef>
          <a:fillRef idx="1">
            <a:schemeClr val="accent4"/>
          </a:fillRef>
          <a:effectRef idx="1">
            <a:schemeClr val="accent4"/>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DELHI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2848"/>
            <a:ext cx="4572000" cy="62324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dirty="0">
                <a:solidFill>
                  <a:srgbClr val="7030A0"/>
                </a:solidFill>
              </a:rPr>
              <a:t>	</a:t>
            </a:r>
            <a:r>
              <a:rPr lang="en-US" dirty="0">
                <a:solidFill>
                  <a:srgbClr val="002060"/>
                </a:solidFill>
              </a:rPr>
              <a:t> </a:t>
            </a:r>
            <a:r>
              <a:rPr lang="en-US" sz="2100" dirty="0">
                <a:solidFill>
                  <a:srgbClr val="002060"/>
                </a:solidFill>
                <a:latin typeface="Times New Roman" pitchFamily="18" charset="0"/>
                <a:cs typeface="Times New Roman" pitchFamily="18" charset="0"/>
              </a:rPr>
              <a:t>A </a:t>
            </a:r>
            <a:r>
              <a:rPr lang="en-US" sz="2100" dirty="0" err="1">
                <a:solidFill>
                  <a:srgbClr val="002060"/>
                </a:solidFill>
                <a:latin typeface="Times New Roman" pitchFamily="18" charset="0"/>
                <a:cs typeface="Times New Roman" pitchFamily="18" charset="0"/>
              </a:rPr>
              <a:t>statical</a:t>
            </a:r>
            <a:r>
              <a:rPr lang="en-US" sz="2100" dirty="0">
                <a:solidFill>
                  <a:srgbClr val="002060"/>
                </a:solidFill>
                <a:latin typeface="Times New Roman" pitchFamily="18" charset="0"/>
                <a:cs typeface="Times New Roman" pitchFamily="18" charset="0"/>
              </a:rPr>
              <a:t> analysis showed that the higher scores of women  could not be accounted for any of the other personality factors we measured. It might be something to do with the fact that women are more willing to express their feelings than men or perhaps there is something about our society that brings out the spirituality in women. Or it might have something to do with their genes, a possibility we would later have a chance to test experimentally. Although statistics cannot tell us what spirituality is or is not, or where it comes from, it can help measure spirituality in individual and conform its uniqueness. In a study of the connection between genes and spirituality, that is a good place to start. 	</a:t>
            </a:r>
            <a:endParaRPr lang="en-US" sz="21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18435" name="Picture 3" descr="C:\Documents and Settings\balaji\Desktop\PPT OF SOHAN RAJ TATER\stock-photo-dna-helix-genetic-engineering-scientific-concept-104955269.jpg"/>
          <p:cNvPicPr>
            <a:picLocks noChangeAspect="1" noChangeArrowheads="1"/>
          </p:cNvPicPr>
          <p:nvPr/>
        </p:nvPicPr>
        <p:blipFill>
          <a:blip r:embed="rId2"/>
          <a:srcRect/>
          <a:stretch>
            <a:fillRect/>
          </a:stretch>
        </p:blipFill>
        <p:spPr bwMode="auto">
          <a:xfrm>
            <a:off x="5029200" y="152400"/>
            <a:ext cx="3886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460"/>
            <a:ext cx="5105400" cy="6555641"/>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defRPr/>
            </a:pPr>
            <a:r>
              <a:rPr lang="en-US" dirty="0">
                <a:solidFill>
                  <a:srgbClr val="7030A0"/>
                </a:solidFill>
              </a:rPr>
              <a:t>	</a:t>
            </a:r>
            <a:r>
              <a:rPr lang="en-US" sz="2100" dirty="0">
                <a:solidFill>
                  <a:schemeClr val="bg2">
                    <a:lumMod val="90000"/>
                  </a:schemeClr>
                </a:solidFill>
                <a:latin typeface="Times New Roman" pitchFamily="18" charset="0"/>
                <a:cs typeface="Times New Roman" pitchFamily="18" charset="0"/>
              </a:rPr>
              <a:t>Unlike most young children, Jane and Rose loved going to  church, not just on Sunday but during the week as well. They both decided as teenagers to devote their lives to the church and took their vows together. Sister Jane Frances and Sister Rose Marie are nuns at the same convent in Akron, Ohio. In addition to their mutual interest in God and spirituality, Jane and Rose have another important similarity: their DNA. They are identical twins—the product of the same fertilized egg. Twins, especially identical ones like Jane and Rose are fascinating. There is something mysterious and alluring about people who look and sound identical. But identical twins are more than curiosities.  Because they share identical DNA, for scientists they offer a way to dissect the role of genes and environment in complex human characteristics like spirituality.</a:t>
            </a:r>
            <a:endParaRPr lang="en-US" sz="2100" b="1"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19459" name="Picture 3" descr="C:\Documents and Settings\balaji\Desktop\PPT OF SOHAN RAJ TATER\karyotype.gif"/>
          <p:cNvPicPr>
            <a:picLocks noChangeAspect="1" noChangeArrowheads="1"/>
          </p:cNvPicPr>
          <p:nvPr/>
        </p:nvPicPr>
        <p:blipFill>
          <a:blip r:embed="rId2"/>
          <a:srcRect/>
          <a:stretch>
            <a:fillRect/>
          </a:stretch>
        </p:blipFill>
        <p:spPr bwMode="auto">
          <a:xfrm>
            <a:off x="5437188" y="304800"/>
            <a:ext cx="3554412"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9959"/>
            <a:ext cx="8458200" cy="65556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a:defRPr/>
            </a:pPr>
            <a:r>
              <a:rPr lang="en-US" dirty="0">
                <a:solidFill>
                  <a:srgbClr val="7030A0"/>
                </a:solidFill>
              </a:rPr>
              <a:t>	</a:t>
            </a:r>
            <a:r>
              <a:rPr lang="en-US" dirty="0">
                <a:solidFill>
                  <a:srgbClr val="FF0000"/>
                </a:solidFill>
              </a:rPr>
              <a:t> </a:t>
            </a:r>
            <a:r>
              <a:rPr lang="en-US" sz="2100" dirty="0">
                <a:solidFill>
                  <a:srgbClr val="FF0000"/>
                </a:solidFill>
                <a:latin typeface="Times New Roman" pitchFamily="18" charset="0"/>
                <a:cs typeface="Times New Roman" pitchFamily="18" charset="0"/>
              </a:rPr>
              <a:t>The main use of twins in behavior genetics research is to determine heritability, which is defined as the percentage of variation in a behavior that is due to genetic differences. Heritability can most directly be measured by comparing identical twins who were separated at birth and raised apart. Because such twins have the same genes but are raised in different environments, the extent to which they are similar to each other is a direct approximation of heritability. The degree of similarity can be calculated as a correlation.     </a:t>
            </a:r>
          </a:p>
          <a:p>
            <a:pPr algn="just">
              <a:defRPr/>
            </a:pPr>
            <a:r>
              <a:rPr lang="en-US" sz="2100" dirty="0">
                <a:solidFill>
                  <a:srgbClr val="FF0000"/>
                </a:solidFill>
                <a:latin typeface="Times New Roman" pitchFamily="18" charset="0"/>
                <a:cs typeface="Times New Roman" pitchFamily="18" charset="0"/>
              </a:rPr>
              <a:t>	The result of their study were consistent, for every scale examined, genes seemed to play an important part. The calculated heritability's were all between 41 and 52 per cent, meaning that genes were responsible for roughly half of the variation in religious belief from one twin to next. In other words, the study seemed to suggest that at least part of the reason people believe that religion can help answer life's questions in their DNA.</a:t>
            </a:r>
          </a:p>
          <a:p>
            <a:pPr algn="just">
              <a:defRPr/>
            </a:pPr>
            <a:r>
              <a:rPr lang="en-US" sz="2100" dirty="0">
                <a:solidFill>
                  <a:srgbClr val="FF0000"/>
                </a:solidFill>
                <a:latin typeface="Times New Roman" pitchFamily="18" charset="0"/>
                <a:cs typeface="Times New Roman" pitchFamily="18" charset="0"/>
              </a:rPr>
              <a:t> 	In other words, nearly half of the reason that the twins felt religion helped them, spent time privately praying and head a sense of God's presence was inherited. Since these twins were raised by different parents, in different neighborhoods, and sometimes even in different religions, their similarities seemed to be the result of their DNA rather than their environment. Something in their genes helped push them towards religion.</a:t>
            </a:r>
            <a:endParaRPr lang="en-US" sz="2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50" y="0"/>
            <a:ext cx="4800600" cy="689468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n-US" dirty="0">
                <a:solidFill>
                  <a:srgbClr val="7030A0"/>
                </a:solidFill>
              </a:rPr>
              <a:t>	</a:t>
            </a:r>
            <a:r>
              <a:rPr lang="en-US" sz="2100" dirty="0">
                <a:latin typeface="Times New Roman" pitchFamily="18" charset="0"/>
                <a:cs typeface="Times New Roman" pitchFamily="18" charset="0"/>
              </a:rPr>
              <a:t>How did the researchers conduct their studies? First they evaluated the data, using a modeling technique that took into account three main sources of variation in self transcendence: genetic influences and shared environmental influences. The first two factors make twins alike, the third makes them different. The analysis indicated that genes are responsible for 48 per cent of the variation in self transcendence in twins, both male and female. The remaining 52 per cent of variance was due to environmental factors for females. Age also had an effect, in  males it accounted for four per cent of variance (environmental factors accounted for the other 48 per cent). The researchers also examined the data by a statistical technique called "multivariate modeling." Once again, they found that genes played an important role in self-transcendence.</a:t>
            </a:r>
          </a:p>
        </p:txBody>
      </p:sp>
      <p:pic>
        <p:nvPicPr>
          <p:cNvPr id="21509" name="Picture 4" descr="C:\Documents and Settings\balaji\Desktop\PPT OF SOHAN RAJ TATER\ringchromosome.jpg"/>
          <p:cNvPicPr>
            <a:picLocks noChangeAspect="1" noChangeArrowheads="1"/>
          </p:cNvPicPr>
          <p:nvPr/>
        </p:nvPicPr>
        <p:blipFill>
          <a:blip r:embed="rId2"/>
          <a:srcRect/>
          <a:stretch>
            <a:fillRect/>
          </a:stretch>
        </p:blipFill>
        <p:spPr bwMode="auto">
          <a:xfrm>
            <a:off x="5029200" y="304800"/>
            <a:ext cx="3962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Documents and Settings\balaji\Desktop\PPT OF SOHAN RAJ TATER\dna.jpg"/>
          <p:cNvPicPr>
            <a:picLocks noChangeAspect="1" noChangeArrowheads="1"/>
          </p:cNvPicPr>
          <p:nvPr/>
        </p:nvPicPr>
        <p:blipFill>
          <a:blip r:embed="rId3"/>
          <a:srcRect/>
          <a:stretch>
            <a:fillRect/>
          </a:stretch>
        </p:blipFill>
        <p:spPr bwMode="auto">
          <a:xfrm>
            <a:off x="171450" y="476250"/>
            <a:ext cx="3071813" cy="5791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p:cNvSpPr/>
          <p:nvPr/>
        </p:nvSpPr>
        <p:spPr>
          <a:xfrm>
            <a:off x="3352800" y="152400"/>
            <a:ext cx="5715000" cy="655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a:defRPr/>
            </a:pPr>
            <a:r>
              <a:rPr lang="en-US" dirty="0">
                <a:solidFill>
                  <a:srgbClr val="FF0000"/>
                </a:solidFill>
              </a:rPr>
              <a:t>	</a:t>
            </a:r>
            <a:r>
              <a:rPr lang="en-US" sz="2000" dirty="0">
                <a:solidFill>
                  <a:srgbClr val="FF0000"/>
                </a:solidFill>
                <a:latin typeface="Times New Roman" pitchFamily="18" charset="0"/>
                <a:cs typeface="Times New Roman" pitchFamily="18" charset="0"/>
              </a:rPr>
              <a:t> Using this analysis, the estimated heritability's were 37 per cent for men and 41 per cent for women, which are similar to the numbers obtained in the first analysis. The take home lesson from the Martin and </a:t>
            </a:r>
            <a:r>
              <a:rPr lang="en-US" sz="2000" dirty="0" err="1">
                <a:solidFill>
                  <a:srgbClr val="FF0000"/>
                </a:solidFill>
                <a:latin typeface="Times New Roman" pitchFamily="18" charset="0"/>
                <a:cs typeface="Times New Roman" pitchFamily="18" charset="0"/>
              </a:rPr>
              <a:t>Evas</a:t>
            </a:r>
            <a:r>
              <a:rPr lang="en-US" sz="2000" dirty="0">
                <a:solidFill>
                  <a:srgbClr val="FF0000"/>
                </a:solidFill>
                <a:latin typeface="Times New Roman" pitchFamily="18" charset="0"/>
                <a:cs typeface="Times New Roman" pitchFamily="18" charset="0"/>
              </a:rPr>
              <a:t> study was clear: genes are a major factor in self transcendence. In other words, spirituality is in good measure an inherited trait. This was a surprising result. The implication is that spirituality, at least as measured by self transcendence, does not result from outside influences. Contrary to what many people might believe, children don't learn to be spiritual from their parents, teachers, priests, imams, ministers or rabbis, nor from their culture or society. All of these influences are equally shared by identical and fraternal twins who are raised together, and yet the two types of twins are strikingly dissimilar in the extent to which they correlate for self transcendence. In other words, William James was right: spirituality comes from within. The kernel must be there from the start. It must be part of their genes.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5943600" cy="686276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just">
              <a:defRPr/>
            </a:pPr>
            <a:r>
              <a:rPr lang="en-US" dirty="0">
                <a:solidFill>
                  <a:srgbClr val="7030A0"/>
                </a:solidFill>
              </a:rPr>
              <a:t>	</a:t>
            </a:r>
            <a:r>
              <a:rPr lang="en-US" sz="2000" dirty="0">
                <a:latin typeface="Times New Roman" pitchFamily="18" charset="0"/>
                <a:cs typeface="Times New Roman" pitchFamily="18" charset="0"/>
              </a:rPr>
              <a:t>Maslow, </a:t>
            </a:r>
            <a:r>
              <a:rPr lang="en-US" sz="2000" dirty="0" err="1">
                <a:latin typeface="Times New Roman" pitchFamily="18" charset="0"/>
                <a:cs typeface="Times New Roman" pitchFamily="18" charset="0"/>
              </a:rPr>
              <a:t>Cloninger</a:t>
            </a:r>
            <a:r>
              <a:rPr lang="en-US" sz="2000" dirty="0">
                <a:latin typeface="Times New Roman" pitchFamily="18" charset="0"/>
                <a:cs typeface="Times New Roman" pitchFamily="18" charset="0"/>
              </a:rPr>
              <a:t> and many others before them and since have argued that spirituality and religiousness are fundamentally different. The twins studies, by looking quantitatively at both qualities in a single population, strongly support and distinction. More important, they tell us something about why they differ. Religiousness as measured by church attendance is learned in the classical sense—from parents, teachers, religious leaders and seers. People go to the Church or mosque or temple because that is what they were told to do? </a:t>
            </a:r>
          </a:p>
          <a:p>
            <a:pPr algn="just">
              <a:defRPr/>
            </a:pPr>
            <a:r>
              <a:rPr lang="en-US" sz="2000" dirty="0">
                <a:latin typeface="Times New Roman" pitchFamily="18" charset="0"/>
                <a:cs typeface="Times New Roman" pitchFamily="18" charset="0"/>
              </a:rPr>
              <a:t>	Spirituality, as measured by self transcendence, is more innate. It comes from within, not from without. Of course, spirituality has to be developed, just like any other talent. But the evidence suggests the predisposition is there from the beginning. What makes some siblings, like </a:t>
            </a:r>
            <a:r>
              <a:rPr lang="en-US" sz="2000" dirty="0" err="1">
                <a:latin typeface="Times New Roman" pitchFamily="18" charset="0"/>
                <a:cs typeface="Times New Roman" pitchFamily="18" charset="0"/>
              </a:rPr>
              <a:t>Tenkai</a:t>
            </a:r>
            <a:r>
              <a:rPr lang="en-US" sz="2000" dirty="0">
                <a:latin typeface="Times New Roman" pitchFamily="18" charset="0"/>
                <a:cs typeface="Times New Roman" pitchFamily="18" charset="0"/>
              </a:rPr>
              <a:t> and his brother, so spirituality dissimilar despite their common upbringing? And  what makes others, like Gloria and Louise, so similar despite their very different life trajectories? Could it be something in their genes? There was only one way to find out.</a:t>
            </a:r>
          </a:p>
        </p:txBody>
      </p:sp>
      <p:pic>
        <p:nvPicPr>
          <p:cNvPr id="23555" name="Picture 3" descr="C:\Documents and Settings\balaji\Desktop\PPT OF SOHAN RAJ TATER\seminario_ciencia_fe.JPG"/>
          <p:cNvPicPr>
            <a:picLocks noChangeAspect="1" noChangeArrowheads="1"/>
          </p:cNvPicPr>
          <p:nvPr/>
        </p:nvPicPr>
        <p:blipFill>
          <a:blip r:embed="rId2"/>
          <a:srcRect/>
          <a:stretch>
            <a:fillRect/>
          </a:stretch>
        </p:blipFill>
        <p:spPr bwMode="auto">
          <a:xfrm>
            <a:off x="6096000" y="838200"/>
            <a:ext cx="2895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52936"/>
            <a:ext cx="5791200" cy="6247864"/>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a:defRPr/>
            </a:pPr>
            <a:r>
              <a:rPr lang="en-US" dirty="0">
                <a:solidFill>
                  <a:srgbClr val="7030A0"/>
                </a:solidFill>
              </a:rPr>
              <a:t>	</a:t>
            </a:r>
            <a:r>
              <a:rPr lang="en-US" sz="2000" dirty="0">
                <a:latin typeface="Times New Roman" pitchFamily="18" charset="0"/>
                <a:cs typeface="Times New Roman" pitchFamily="18" charset="0"/>
              </a:rPr>
              <a:t>The first gene on the list of candidates was D4DR, which codes for a receptor that senses the presence of dopamine, one of the monoamines in the brain. It was a prime suspect for several reasons. In Comings’ study, dopamine was the </a:t>
            </a:r>
            <a:r>
              <a:rPr lang="en-US" sz="2000" dirty="0" err="1">
                <a:latin typeface="Times New Roman" pitchFamily="18" charset="0"/>
                <a:cs typeface="Times New Roman" pitchFamily="18" charset="0"/>
              </a:rPr>
              <a:t>neurochemical</a:t>
            </a:r>
            <a:r>
              <a:rPr lang="en-US" sz="2000" dirty="0">
                <a:latin typeface="Times New Roman" pitchFamily="18" charset="0"/>
                <a:cs typeface="Times New Roman" pitchFamily="18" charset="0"/>
              </a:rPr>
              <a:t> most strongly associated with self transcendence of all those examined. Comings speculated that this was because the D4DR gene contains an extremely variable repeated DNA sequence that changes the number of amino acids in the protein, which in turn alters the way it works in the brain. Some people have only three copies of this odd sequence: others have as many as eleven copies. D4DR's high association with self transcendence might also be because it is expressed both in the limbic system of the brain—the seat of emotions—and the prefrontal region of cortex—the thinking part of the brain. Moreover, this gene has previously been linked to novelty seeking, a personality trait th</a:t>
            </a:r>
            <a:r>
              <a:rPr lang="en-US" sz="2000" dirty="0"/>
              <a:t>at is slightly correlated with self transcendence.</a:t>
            </a:r>
            <a:endParaRPr lang="en-US" sz="2000" dirty="0">
              <a:latin typeface="Times New Roman" pitchFamily="18" charset="0"/>
              <a:cs typeface="Times New Roman" pitchFamily="18" charset="0"/>
            </a:endParaRPr>
          </a:p>
        </p:txBody>
      </p:sp>
      <p:pic>
        <p:nvPicPr>
          <p:cNvPr id="24581" name="Picture 3" descr="C:\Documents and Settings\balaji\Desktop\PPT OF SOHAN RAJ TATER\07 antisense.GIF"/>
          <p:cNvPicPr>
            <a:picLocks noChangeAspect="1" noChangeArrowheads="1"/>
          </p:cNvPicPr>
          <p:nvPr/>
        </p:nvPicPr>
        <p:blipFill>
          <a:blip r:embed="rId2"/>
          <a:srcRect/>
          <a:stretch>
            <a:fillRect/>
          </a:stretch>
        </p:blipFill>
        <p:spPr bwMode="auto">
          <a:xfrm>
            <a:off x="5943600" y="609600"/>
            <a:ext cx="300990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381000"/>
            <a:ext cx="5359400" cy="59404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n-US" dirty="0">
                <a:solidFill>
                  <a:srgbClr val="002060"/>
                </a:solidFill>
              </a:rPr>
              <a:t>	</a:t>
            </a:r>
            <a:r>
              <a:rPr lang="en-US" sz="2000" dirty="0">
                <a:solidFill>
                  <a:srgbClr val="002060"/>
                </a:solidFill>
                <a:latin typeface="Times New Roman" pitchFamily="18" charset="0"/>
                <a:cs typeface="Times New Roman" pitchFamily="18" charset="0"/>
              </a:rPr>
              <a:t>There was a clear association between the VMAT2 (on chromosome 10) polymorphism and self transcendence. Individuals with A and C in their DNA—on either of the chromosome or both scored significantly higher than those with an A. The effect was greatest on the overall self-transcendence scale and was also significant for the self-forgetfulness subscale. With transpersonal identification and mysticism, the effect was in  the same direction but just short of statistical significance. Somehow, this single base change was effecting every facet of self-transcendence, from loving nature to loving God, from feeling at one with the universe to being willing to sacrifice for its improvement. To delve further into the biology of spirituality, we need to understand more about how monoamines work normally in the brain to produce the greatest hat-trick of biology— consciousness.</a:t>
            </a:r>
          </a:p>
        </p:txBody>
      </p:sp>
      <p:pic>
        <p:nvPicPr>
          <p:cNvPr id="25605" name="Picture 3" descr="C:\Documents and Settings\balaji\Desktop\PPT OF SOHAN RAJ TATER\Genetics1.jpg"/>
          <p:cNvPicPr>
            <a:picLocks noChangeAspect="1" noChangeArrowheads="1"/>
          </p:cNvPicPr>
          <p:nvPr/>
        </p:nvPicPr>
        <p:blipFill>
          <a:blip r:embed="rId2"/>
          <a:srcRect/>
          <a:stretch>
            <a:fillRect/>
          </a:stretch>
        </p:blipFill>
        <p:spPr bwMode="auto">
          <a:xfrm>
            <a:off x="152400" y="685800"/>
            <a:ext cx="3352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533400"/>
            <a:ext cx="4572000" cy="6247864"/>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n-US" sz="2200" dirty="0">
                <a:solidFill>
                  <a:srgbClr val="7030A0"/>
                </a:solidFill>
              </a:rPr>
              <a:t>	</a:t>
            </a:r>
            <a:r>
              <a:rPr lang="en-US" sz="2100" dirty="0">
                <a:latin typeface="Times New Roman" pitchFamily="18" charset="0"/>
                <a:cs typeface="Times New Roman" pitchFamily="18" charset="0"/>
              </a:rPr>
              <a:t>Where there is soul and </a:t>
            </a:r>
            <a:r>
              <a:rPr lang="en-US" sz="2100" i="1" dirty="0">
                <a:latin typeface="Times New Roman" pitchFamily="18" charset="0"/>
                <a:cs typeface="Times New Roman" pitchFamily="18" charset="0"/>
              </a:rPr>
              <a:t>karma </a:t>
            </a:r>
            <a:r>
              <a:rPr lang="en-US" sz="2100" i="1" dirty="0" err="1">
                <a:latin typeface="Times New Roman" pitchFamily="18" charset="0"/>
                <a:cs typeface="Times New Roman" pitchFamily="18" charset="0"/>
              </a:rPr>
              <a:t>śarīra</a:t>
            </a:r>
            <a:r>
              <a:rPr lang="en-US" sz="2100" i="1" dirty="0">
                <a:latin typeface="Times New Roman" pitchFamily="18" charset="0"/>
                <a:cs typeface="Times New Roman" pitchFamily="18" charset="0"/>
              </a:rPr>
              <a:t>, </a:t>
            </a:r>
            <a:r>
              <a:rPr lang="en-US" sz="2100" dirty="0">
                <a:latin typeface="Times New Roman" pitchFamily="18" charset="0"/>
                <a:cs typeface="Times New Roman" pitchFamily="18" charset="0"/>
              </a:rPr>
              <a:t>life will take birth. Every living organism is built of a number of cells. Where there is cell, means life is there. A cell is made up of genes. That means, where there are genes, </a:t>
            </a:r>
            <a:r>
              <a:rPr lang="en-US" sz="2100" dirty="0" err="1">
                <a:latin typeface="Times New Roman" pitchFamily="18" charset="0"/>
                <a:cs typeface="Times New Roman" pitchFamily="18" charset="0"/>
              </a:rPr>
              <a:t>ife</a:t>
            </a:r>
            <a:r>
              <a:rPr lang="en-US" sz="2100" dirty="0">
                <a:latin typeface="Times New Roman" pitchFamily="18" charset="0"/>
                <a:cs typeface="Times New Roman" pitchFamily="18" charset="0"/>
              </a:rPr>
              <a:t> is there. Soul generates life with the help of </a:t>
            </a:r>
            <a:r>
              <a:rPr lang="en-US" sz="2100" i="1" dirty="0">
                <a:latin typeface="Times New Roman" pitchFamily="18" charset="0"/>
                <a:cs typeface="Times New Roman" pitchFamily="18" charset="0"/>
              </a:rPr>
              <a:t>karma </a:t>
            </a:r>
            <a:r>
              <a:rPr lang="en-US" sz="2100" i="1" dirty="0" err="1">
                <a:latin typeface="Times New Roman" pitchFamily="18" charset="0"/>
                <a:cs typeface="Times New Roman" pitchFamily="18" charset="0"/>
              </a:rPr>
              <a:t>śarīra</a:t>
            </a:r>
            <a:r>
              <a:rPr lang="en-US" sz="2100" dirty="0">
                <a:latin typeface="Times New Roman" pitchFamily="18" charset="0"/>
                <a:cs typeface="Times New Roman" pitchFamily="18" charset="0"/>
              </a:rPr>
              <a:t>. </a:t>
            </a:r>
            <a:r>
              <a:rPr lang="en-US" sz="2100" i="1" dirty="0">
                <a:latin typeface="Times New Roman" pitchFamily="18" charset="0"/>
                <a:cs typeface="Times New Roman" pitchFamily="18" charset="0"/>
              </a:rPr>
              <a:t>Karma </a:t>
            </a:r>
            <a:r>
              <a:rPr lang="en-US" sz="2100" i="1" dirty="0" err="1">
                <a:latin typeface="Times New Roman" pitchFamily="18" charset="0"/>
                <a:cs typeface="Times New Roman" pitchFamily="18" charset="0"/>
              </a:rPr>
              <a:t>śarīra</a:t>
            </a:r>
            <a:r>
              <a:rPr lang="en-US" sz="2100" i="1" dirty="0">
                <a:latin typeface="Times New Roman" pitchFamily="18" charset="0"/>
                <a:cs typeface="Times New Roman" pitchFamily="18" charset="0"/>
              </a:rPr>
              <a:t> </a:t>
            </a:r>
            <a:r>
              <a:rPr lang="en-US" sz="2100" dirty="0">
                <a:latin typeface="Times New Roman" pitchFamily="18" charset="0"/>
                <a:cs typeface="Times New Roman" pitchFamily="18" charset="0"/>
              </a:rPr>
              <a:t>plays its role in the gross body of a living organism with the help of genes only. Thus, we can say life is a composite building up of soul, </a:t>
            </a:r>
            <a:r>
              <a:rPr lang="en-US" sz="2100" i="1" dirty="0">
                <a:latin typeface="Times New Roman" pitchFamily="18" charset="0"/>
                <a:cs typeface="Times New Roman" pitchFamily="18" charset="0"/>
              </a:rPr>
              <a:t>karma </a:t>
            </a:r>
            <a:r>
              <a:rPr lang="en-US" sz="2100" dirty="0">
                <a:latin typeface="Times New Roman" pitchFamily="18" charset="0"/>
                <a:cs typeface="Times New Roman" pitchFamily="18" charset="0"/>
              </a:rPr>
              <a:t>and genes. Without the soul, </a:t>
            </a:r>
            <a:r>
              <a:rPr lang="en-US" sz="2100" i="1" dirty="0">
                <a:latin typeface="Times New Roman" pitchFamily="18" charset="0"/>
                <a:cs typeface="Times New Roman" pitchFamily="18" charset="0"/>
              </a:rPr>
              <a:t>karma </a:t>
            </a:r>
            <a:r>
              <a:rPr lang="en-US" sz="2100" dirty="0">
                <a:latin typeface="Times New Roman" pitchFamily="18" charset="0"/>
                <a:cs typeface="Times New Roman" pitchFamily="18" charset="0"/>
              </a:rPr>
              <a:t>and genes cannot survive more in gross body of living beings and vice-versa. Thus, life cannot be survived without the common efforts of </a:t>
            </a:r>
            <a:r>
              <a:rPr lang="en-US" sz="2100" i="1" dirty="0">
                <a:latin typeface="Times New Roman" pitchFamily="18" charset="0"/>
                <a:cs typeface="Times New Roman" pitchFamily="18" charset="0"/>
              </a:rPr>
              <a:t>karma </a:t>
            </a:r>
            <a:r>
              <a:rPr lang="en-US" sz="2100" dirty="0">
                <a:latin typeface="Times New Roman" pitchFamily="18" charset="0"/>
                <a:cs typeface="Times New Roman" pitchFamily="18" charset="0"/>
              </a:rPr>
              <a:t>and genes. So we should compare life with genes, </a:t>
            </a:r>
            <a:r>
              <a:rPr lang="en-US" sz="2100" dirty="0" err="1">
                <a:latin typeface="Times New Roman" pitchFamily="18" charset="0"/>
                <a:cs typeface="Times New Roman" pitchFamily="18" charset="0"/>
              </a:rPr>
              <a:t>i</a:t>
            </a:r>
            <a:r>
              <a:rPr lang="en-US" sz="2100" dirty="0">
                <a:latin typeface="Times New Roman" pitchFamily="18" charset="0"/>
                <a:cs typeface="Times New Roman" pitchFamily="18" charset="0"/>
              </a:rPr>
              <a:t>. e. to compare </a:t>
            </a:r>
            <a:r>
              <a:rPr lang="en-US" sz="2100" i="1" dirty="0">
                <a:latin typeface="Times New Roman" pitchFamily="18" charset="0"/>
                <a:cs typeface="Times New Roman" pitchFamily="18" charset="0"/>
              </a:rPr>
              <a:t>karma </a:t>
            </a:r>
            <a:r>
              <a:rPr lang="en-US" sz="2100" dirty="0">
                <a:latin typeface="Times New Roman" pitchFamily="18" charset="0"/>
                <a:cs typeface="Times New Roman" pitchFamily="18" charset="0"/>
              </a:rPr>
              <a:t>wit h genes. </a:t>
            </a:r>
          </a:p>
        </p:txBody>
      </p:sp>
      <p:sp>
        <p:nvSpPr>
          <p:cNvPr id="3" name="Rectangle 2"/>
          <p:cNvSpPr/>
          <p:nvPr/>
        </p:nvSpPr>
        <p:spPr>
          <a:xfrm>
            <a:off x="304800" y="304800"/>
            <a:ext cx="3048000" cy="523220"/>
          </a:xfrm>
          <a:prstGeom prst="rect">
            <a:avLst/>
          </a:prstGeom>
        </p:spPr>
        <p:style>
          <a:lnRef idx="1">
            <a:schemeClr val="accent3"/>
          </a:lnRef>
          <a:fillRef idx="3">
            <a:schemeClr val="accent3"/>
          </a:fillRef>
          <a:effectRef idx="2">
            <a:schemeClr val="accent3"/>
          </a:effectRef>
          <a:fontRef idx="minor">
            <a:schemeClr val="lt1"/>
          </a:fontRef>
        </p:style>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eaLnBrk="0" hangingPunct="0">
              <a:defRPr/>
            </a:pPr>
            <a:r>
              <a:rPr lang="en-US" sz="2800" b="1" dirty="0"/>
              <a:t>Life and Genes</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6630" name="Picture 6" descr="C:\Documents and Settings\balaji\Desktop\PPT OF SOHAN RAJ TATER\chromosome.jpg"/>
          <p:cNvPicPr>
            <a:picLocks noChangeAspect="1" noChangeArrowheads="1"/>
          </p:cNvPicPr>
          <p:nvPr/>
        </p:nvPicPr>
        <p:blipFill>
          <a:blip r:embed="rId2"/>
          <a:srcRect/>
          <a:stretch>
            <a:fillRect/>
          </a:stretch>
        </p:blipFill>
        <p:spPr bwMode="auto">
          <a:xfrm>
            <a:off x="152400" y="1295400"/>
            <a:ext cx="3937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85800"/>
            <a:ext cx="5791200" cy="59708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200" dirty="0">
                <a:solidFill>
                  <a:srgbClr val="7030A0"/>
                </a:solidFill>
              </a:rPr>
              <a:t>	</a:t>
            </a:r>
            <a:r>
              <a:rPr lang="en-US" sz="2000" dirty="0"/>
              <a:t> </a:t>
            </a:r>
            <a:r>
              <a:rPr lang="en-US" sz="2000" dirty="0">
                <a:latin typeface="Times New Roman" pitchFamily="18" charset="0"/>
                <a:cs typeface="Times New Roman" pitchFamily="18" charset="0"/>
              </a:rPr>
              <a:t>The brain begins with genes. Genes, from both parents, combine to design and create the lump of gray flesh in the head, plus the rest of the body, which operates and is operated by the brain. The slightest disruption in the physical development of brain can have a devastating effect on future intelligence. A single glitch in the DNA code can limit mental development or cause severe retardation. On the other hand, "good" genes make the birth of genius possible. There is no single factor more important in an adult's IQ score than genes. However, parents also pass along the environment in which the genes are expressed. What we think about, the language we think in, and how we apply our intelligence, are all products of the environment; how we will think depends very much on that original set of blue prints from the genes. Just like a person who hopes into a car decides where to go and how to get there, the car sets limit on how fast and how successfully.</a:t>
            </a:r>
          </a:p>
        </p:txBody>
      </p:sp>
      <p:sp>
        <p:nvSpPr>
          <p:cNvPr id="4" name="Rectangle 3"/>
          <p:cNvSpPr/>
          <p:nvPr/>
        </p:nvSpPr>
        <p:spPr>
          <a:xfrm>
            <a:off x="228600" y="78700"/>
            <a:ext cx="8763000" cy="52322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eaLnBrk="0" hangingPunct="0">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Thinking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Inherting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Intelligence) and Genes</a:t>
            </a:r>
          </a:p>
        </p:txBody>
      </p:sp>
      <p:pic>
        <p:nvPicPr>
          <p:cNvPr id="27654" name="Picture 6" descr="C:\Documents and Settings\balaji\Desktop\PPT OF SOHAN RAJ TATER\chromosomes.jpg"/>
          <p:cNvPicPr>
            <a:picLocks noChangeAspect="1" noChangeArrowheads="1"/>
          </p:cNvPicPr>
          <p:nvPr/>
        </p:nvPicPr>
        <p:blipFill>
          <a:blip r:embed="rId2"/>
          <a:srcRect/>
          <a:stretch>
            <a:fillRect/>
          </a:stretch>
        </p:blipFill>
        <p:spPr bwMode="auto">
          <a:xfrm>
            <a:off x="6096000" y="838200"/>
            <a:ext cx="2855913" cy="53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12693"/>
            <a:ext cx="8458200" cy="954107"/>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Spirituality (combination of spirit and </a:t>
            </a:r>
            <a:r>
              <a:rPr lang="en-US"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karma </a:t>
            </a:r>
            <a:r>
              <a:rPr lang="en-US" sz="28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śarīra</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genes</a:t>
            </a:r>
          </a:p>
        </p:txBody>
      </p:sp>
      <p:sp>
        <p:nvSpPr>
          <p:cNvPr id="7" name="Rectangle 6"/>
          <p:cNvSpPr/>
          <p:nvPr/>
        </p:nvSpPr>
        <p:spPr>
          <a:xfrm>
            <a:off x="3733800" y="1371600"/>
            <a:ext cx="5181600" cy="526297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spAutoFit/>
          </a:bodyPr>
          <a:lstStyle/>
          <a:p>
            <a:pPr algn="just" eaLnBrk="0" hangingPunct="0">
              <a:defRPr/>
            </a:pPr>
            <a:r>
              <a:rPr lang="en-US" sz="2100" dirty="0">
                <a:cs typeface="+mn-cs"/>
              </a:rPr>
              <a:t>	</a:t>
            </a:r>
            <a:r>
              <a:rPr lang="en-US" sz="2100" dirty="0">
                <a:solidFill>
                  <a:schemeClr val="bg1"/>
                </a:solidFill>
                <a:latin typeface="Times New Roman" pitchFamily="18" charset="0"/>
                <a:cs typeface="Times New Roman" pitchFamily="18" charset="0"/>
              </a:rPr>
              <a:t>The advantage we have today is that our understanding of genes is growing so quickly. Understanding of genes does not mean resigning </a:t>
            </a:r>
            <a:r>
              <a:rPr lang="en-US" sz="2100" dirty="0" err="1">
                <a:solidFill>
                  <a:schemeClr val="bg1"/>
                </a:solidFill>
                <a:latin typeface="Times New Roman" pitchFamily="18" charset="0"/>
                <a:cs typeface="Times New Roman" pitchFamily="18" charset="0"/>
              </a:rPr>
              <a:t>overselves</a:t>
            </a:r>
            <a:r>
              <a:rPr lang="en-US" sz="2100" dirty="0">
                <a:solidFill>
                  <a:schemeClr val="bg1"/>
                </a:solidFill>
                <a:latin typeface="Times New Roman" pitchFamily="18" charset="0"/>
                <a:cs typeface="Times New Roman" pitchFamily="18" charset="0"/>
              </a:rPr>
              <a:t> to some programmed fate. This is a tool for liberation, a scientific window into the soul. Yes, we are born  with a certain genetic make up. No, that does not mean we have no control over our lives. Neither scientists, nor observant parents, really believe we are born as completely blank states to be filled in by our upbringing. The key is the interplay between the hardware we are born with and the software we add. It is not nature or nurture. It is both nature and nurture. In fact, it is part of our nature to respond to nurture.</a:t>
            </a:r>
            <a:endParaRPr lang="en-US" sz="21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9220" name="Picture 4" descr="C:\Documents and Settings\balaji\Desktop\PPT OF SOHAN RAJ TATER\P6800425-Abstract_artwork_of_genetic_development_of_foetus-SPL.jpg"/>
          <p:cNvPicPr>
            <a:picLocks noChangeAspect="1" noChangeArrowheads="1"/>
          </p:cNvPicPr>
          <p:nvPr/>
        </p:nvPicPr>
        <p:blipFill>
          <a:blip r:embed="rId2"/>
          <a:srcRect/>
          <a:stretch>
            <a:fillRect/>
          </a:stretch>
        </p:blipFill>
        <p:spPr bwMode="auto">
          <a:xfrm>
            <a:off x="381000" y="1524000"/>
            <a:ext cx="3200400" cy="49529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39090"/>
            <a:ext cx="4572000" cy="590931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n-US" dirty="0">
                <a:solidFill>
                  <a:srgbClr val="7030A0"/>
                </a:solidFill>
              </a:rPr>
              <a:t>	</a:t>
            </a:r>
            <a:r>
              <a:rPr lang="en-US" sz="1700" dirty="0">
                <a:latin typeface="Times New Roman" pitchFamily="18" charset="0"/>
                <a:cs typeface="Times New Roman" pitchFamily="18" charset="0"/>
              </a:rPr>
              <a:t> </a:t>
            </a:r>
            <a:r>
              <a:rPr lang="en-US" sz="2100" dirty="0">
                <a:latin typeface="Times New Roman" pitchFamily="18" charset="0"/>
                <a:cs typeface="Times New Roman" pitchFamily="18" charset="0"/>
              </a:rPr>
              <a:t>Short term memory is similar to the random access memory (RAM) on a computer; it controls the information needed to run at any given moment. Long term memory is like the hard drive, a repository for all the information needed to operate. Just a computer needs both the RAM and a hard drive, so both short term and long term memory are essential for intelligence. For example, adding the numbers 349 and 217 requires long term memory to remember the rules of addition, and short term memory to execute the specific problem. Memory itself is so in control to the thinking process that memory is one of the best predictors of human intelligence as measured by IQ tests.  	</a:t>
            </a:r>
          </a:p>
        </p:txBody>
      </p:sp>
      <p:pic>
        <p:nvPicPr>
          <p:cNvPr id="28677" name="Picture 4" descr="C:\Documents and Settings\balaji\Desktop\PPT OF SOHAN RAJ TATER\GeneticsOfIntelligence_100312-617x416.jpg"/>
          <p:cNvPicPr>
            <a:picLocks noChangeAspect="1" noChangeArrowheads="1"/>
          </p:cNvPicPr>
          <p:nvPr/>
        </p:nvPicPr>
        <p:blipFill>
          <a:blip r:embed="rId2"/>
          <a:srcRect/>
          <a:stretch>
            <a:fillRect/>
          </a:stretch>
        </p:blipFill>
        <p:spPr bwMode="auto">
          <a:xfrm>
            <a:off x="5105400" y="381000"/>
            <a:ext cx="37338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25400"/>
            <a:ext cx="6076950" cy="686341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solidFill>
                  <a:srgbClr val="7030A0"/>
                </a:solidFill>
              </a:rPr>
              <a:t>	</a:t>
            </a:r>
            <a:r>
              <a:rPr lang="en-US" sz="2000" dirty="0">
                <a:latin typeface="Times New Roman" pitchFamily="18" charset="0"/>
                <a:cs typeface="Times New Roman" pitchFamily="18" charset="0"/>
              </a:rPr>
              <a:t>There are two basic types of memory: short term and long term. Short term memory, also known as working memory, operates over seconds where as long term memory lasts for minutes to an entire life. If you hear a random telephone number 441-9620, you might remember it until the end of the sentence, probably not until the end of the paragraph. Your own telephone number, however, is securely stored and easily remembered. The reason is that the random telephone number went into short term memory only, because there was no reason to save it, while your own number is stored in a personal long term vault. How is information in short-term memory converted into long term memory? It must be a selective process. Otherwise, long term memory would soon be swamped with useless information such as restaurant menus, road signs and old TV guides. It would be like the hard drive of a computer that stores every revision of every document, or a radio that records every song. The machinery would soon be filled up with useless, disorganized information, somehow the brain must have a filter to sieve out what needs to be remembered from what can be discarded.</a:t>
            </a:r>
          </a:p>
        </p:txBody>
      </p:sp>
      <p:pic>
        <p:nvPicPr>
          <p:cNvPr id="29701" name="Picture 3" descr="C:\Documents and Settings\balaji\Desktop\PPT OF SOHAN RAJ TATER\FISH_chromosomes_300dpi.jpg"/>
          <p:cNvPicPr>
            <a:picLocks noChangeAspect="1" noChangeArrowheads="1"/>
          </p:cNvPicPr>
          <p:nvPr/>
        </p:nvPicPr>
        <p:blipFill>
          <a:blip r:embed="rId2"/>
          <a:srcRect/>
          <a:stretch>
            <a:fillRect/>
          </a:stretch>
        </p:blipFill>
        <p:spPr bwMode="auto">
          <a:xfrm>
            <a:off x="6248400" y="304800"/>
            <a:ext cx="276225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5563"/>
            <a:ext cx="4781550" cy="65547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a:defRPr/>
            </a:pPr>
            <a:r>
              <a:rPr lang="en-US" dirty="0">
                <a:solidFill>
                  <a:srgbClr val="7030A0"/>
                </a:solidFill>
              </a:rPr>
              <a:t>	</a:t>
            </a:r>
            <a:r>
              <a:rPr lang="en-US" sz="2100" dirty="0">
                <a:latin typeface="Times New Roman" pitchFamily="18" charset="0"/>
                <a:cs typeface="Times New Roman" pitchFamily="18" charset="0"/>
              </a:rPr>
              <a:t>The filter is a physical structure built by genes. It was discovered by studying a simple invertebrate, the sea slug </a:t>
            </a:r>
            <a:r>
              <a:rPr lang="en-US" sz="2100" dirty="0" err="1">
                <a:latin typeface="Times New Roman" pitchFamily="18" charset="0"/>
                <a:cs typeface="Times New Roman" pitchFamily="18" charset="0"/>
              </a:rPr>
              <a:t>Aplysia</a:t>
            </a:r>
            <a:r>
              <a:rPr lang="en-US" sz="2100" dirty="0">
                <a:latin typeface="Times New Roman" pitchFamily="18" charset="0"/>
                <a:cs typeface="Times New Roman" pitchFamily="18" charset="0"/>
              </a:rPr>
              <a:t>. Sea slugs hardly have a brain, and they probably could not pass the bar exam, but they do have a nervous system and are able to 'remember' simple stimuli and respond accordingly, one of the best studied responses is the gill withdrawal reflex. When the gill of a sea slug is touched, the body withdraws into its shell; presumably the touch is a warning that a predator may be nearby. But if the gill is touched repeatedly, the withdrawal response slows down or disappears, as if the sea slug knows that it has nothing to fear. To the extent that intelligence is the ability to adopt </a:t>
            </a:r>
            <a:r>
              <a:rPr lang="en-US" sz="2100" dirty="0" err="1">
                <a:latin typeface="Times New Roman" pitchFamily="18" charset="0"/>
                <a:cs typeface="Times New Roman" pitchFamily="18" charset="0"/>
              </a:rPr>
              <a:t>behaviour</a:t>
            </a:r>
            <a:r>
              <a:rPr lang="en-US" sz="2100" dirty="0">
                <a:latin typeface="Times New Roman" pitchFamily="18" charset="0"/>
                <a:cs typeface="Times New Roman" pitchFamily="18" charset="0"/>
              </a:rPr>
              <a:t> to the environment, the sea slug shows a primitive form of intelligence. </a:t>
            </a:r>
          </a:p>
        </p:txBody>
      </p:sp>
      <p:pic>
        <p:nvPicPr>
          <p:cNvPr id="30723" name="Picture 3" descr="C:\Documents and Settings\balaji\Desktop\PPT OF SOHAN RAJ TATER\GeneticsOfIntelligence_100312-617x416.jpg"/>
          <p:cNvPicPr>
            <a:picLocks noChangeAspect="1" noChangeArrowheads="1"/>
          </p:cNvPicPr>
          <p:nvPr/>
        </p:nvPicPr>
        <p:blipFill>
          <a:blip r:embed="rId2"/>
          <a:srcRect/>
          <a:stretch>
            <a:fillRect/>
          </a:stretch>
        </p:blipFill>
        <p:spPr bwMode="auto">
          <a:xfrm>
            <a:off x="5181600" y="304800"/>
            <a:ext cx="3738563"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4463"/>
            <a:ext cx="5105400" cy="62325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en-US" sz="1700" dirty="0">
                <a:solidFill>
                  <a:srgbClr val="7030A0"/>
                </a:solidFill>
                <a:latin typeface="Times New Roman" pitchFamily="18" charset="0"/>
                <a:cs typeface="Times New Roman" pitchFamily="18" charset="0"/>
              </a:rPr>
              <a:t>	</a:t>
            </a:r>
            <a:r>
              <a:rPr lang="en-US" sz="2100" dirty="0">
                <a:latin typeface="Times New Roman" pitchFamily="18" charset="0"/>
                <a:cs typeface="Times New Roman" pitchFamily="18" charset="0"/>
              </a:rPr>
              <a:t> Scientist Eric </a:t>
            </a:r>
            <a:r>
              <a:rPr lang="en-US" sz="2100" dirty="0" err="1">
                <a:latin typeface="Times New Roman" pitchFamily="18" charset="0"/>
                <a:cs typeface="Times New Roman" pitchFamily="18" charset="0"/>
              </a:rPr>
              <a:t>Kandel</a:t>
            </a:r>
            <a:r>
              <a:rPr lang="en-US" sz="2100" dirty="0">
                <a:latin typeface="Times New Roman" pitchFamily="18" charset="0"/>
                <a:cs typeface="Times New Roman" pitchFamily="18" charset="0"/>
              </a:rPr>
              <a:t> wanted to know how the sea slug adopts its response. The first step was to recreate the reflex without the sea slug, using isolated nerve cells grown in a </a:t>
            </a:r>
            <a:r>
              <a:rPr lang="en-US" sz="2100" dirty="0" err="1">
                <a:latin typeface="Times New Roman" pitchFamily="18" charset="0"/>
                <a:cs typeface="Times New Roman" pitchFamily="18" charset="0"/>
              </a:rPr>
              <a:t>petri</a:t>
            </a:r>
            <a:r>
              <a:rPr lang="en-US" sz="2100" dirty="0">
                <a:latin typeface="Times New Roman" pitchFamily="18" charset="0"/>
                <a:cs typeface="Times New Roman" pitchFamily="18" charset="0"/>
              </a:rPr>
              <a:t> plate. By recording the electrical signals between nerve cells, </a:t>
            </a:r>
            <a:r>
              <a:rPr lang="en-US" sz="2100" dirty="0" err="1">
                <a:latin typeface="Times New Roman" pitchFamily="18" charset="0"/>
                <a:cs typeface="Times New Roman" pitchFamily="18" charset="0"/>
              </a:rPr>
              <a:t>Kandel</a:t>
            </a:r>
            <a:r>
              <a:rPr lang="en-US" sz="2100" dirty="0">
                <a:latin typeface="Times New Roman" pitchFamily="18" charset="0"/>
                <a:cs typeface="Times New Roman" pitchFamily="18" charset="0"/>
              </a:rPr>
              <a:t> found that after a single stimulus there is a strong electrical signal at the synapse between nerve cells, but as the stimulus is repeated, the strength of synaptic connection decreases. The nerve cells are "remembering" their past, </a:t>
            </a:r>
            <a:r>
              <a:rPr lang="en-US" sz="2100" dirty="0" err="1">
                <a:latin typeface="Times New Roman" pitchFamily="18" charset="0"/>
                <a:cs typeface="Times New Roman" pitchFamily="18" charset="0"/>
              </a:rPr>
              <a:t>Kandel</a:t>
            </a:r>
            <a:r>
              <a:rPr lang="en-US" sz="2100" dirty="0">
                <a:latin typeface="Times New Roman" pitchFamily="18" charset="0"/>
                <a:cs typeface="Times New Roman" pitchFamily="18" charset="0"/>
              </a:rPr>
              <a:t> showed that the nerve cell 'remembers' by synthesizing a burst of proteins and that the key activator of this explosion of gene expression is a protein called CREB. </a:t>
            </a:r>
            <a:r>
              <a:rPr lang="en-US" sz="2100" dirty="0" err="1">
                <a:latin typeface="Times New Roman" pitchFamily="18" charset="0"/>
                <a:cs typeface="Times New Roman" pitchFamily="18" charset="0"/>
              </a:rPr>
              <a:t>Kandel</a:t>
            </a:r>
            <a:r>
              <a:rPr lang="en-US" sz="2100" dirty="0">
                <a:latin typeface="Times New Roman" pitchFamily="18" charset="0"/>
                <a:cs typeface="Times New Roman" pitchFamily="18" charset="0"/>
              </a:rPr>
              <a:t> proved that the nerve cells could be fooled into thinking they had been stimulated simply by adjusting the amount of active CREB protein.</a:t>
            </a:r>
          </a:p>
        </p:txBody>
      </p:sp>
      <p:pic>
        <p:nvPicPr>
          <p:cNvPr id="31747" name="Picture 3" descr="C:\Documents and Settings\balaji\Desktop\PPT OF SOHAN RAJ TATER\ringchromosome.jpg"/>
          <p:cNvPicPr>
            <a:picLocks noChangeAspect="1" noChangeArrowheads="1"/>
          </p:cNvPicPr>
          <p:nvPr/>
        </p:nvPicPr>
        <p:blipFill>
          <a:blip r:embed="rId2"/>
          <a:srcRect/>
          <a:stretch>
            <a:fillRect/>
          </a:stretch>
        </p:blipFill>
        <p:spPr bwMode="auto">
          <a:xfrm>
            <a:off x="5410200" y="533400"/>
            <a:ext cx="357505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350" y="31750"/>
            <a:ext cx="5524500" cy="6878638"/>
          </a:xfrm>
          <a:prstGeom prst="rect">
            <a:avLst/>
          </a:prstGeom>
          <a:solidFill>
            <a:schemeClr val="hlink"/>
          </a:solidFill>
          <a:ln w="25400" algn="ctr">
            <a:solidFill>
              <a:srgbClr val="978749"/>
            </a:solidFill>
            <a:miter lim="800000"/>
            <a:headEnd/>
            <a:tailEnd/>
          </a:ln>
        </p:spPr>
        <p:txBody>
          <a:bodyPr>
            <a:spAutoFit/>
          </a:bodyPr>
          <a:lstStyle/>
          <a:p>
            <a:pPr algn="just">
              <a:defRPr/>
            </a:pPr>
            <a:r>
              <a:rPr lang="en-US" dirty="0">
                <a:solidFill>
                  <a:srgbClr val="7030A0"/>
                </a:solidFill>
                <a:latin typeface="+mn-lt"/>
                <a:cs typeface="+mn-cs"/>
              </a:rPr>
              <a:t>	</a:t>
            </a:r>
            <a:r>
              <a:rPr lang="en-US" sz="1600" dirty="0">
                <a:solidFill>
                  <a:schemeClr val="lt1"/>
                </a:solidFill>
                <a:latin typeface="+mn-lt"/>
                <a:cs typeface="+mn-cs"/>
              </a:rPr>
              <a:t> </a:t>
            </a:r>
            <a:r>
              <a:rPr lang="en-US" sz="2100" dirty="0">
                <a:solidFill>
                  <a:schemeClr val="lt1"/>
                </a:solidFill>
                <a:latin typeface="Times New Roman" pitchFamily="18" charset="0"/>
                <a:cs typeface="Times New Roman" pitchFamily="18" charset="0"/>
              </a:rPr>
              <a:t>Geneticist Tully established three things: flies, just like humans, have two forms of memory, short term and long term; short term memory is required to learn the difference between odors, where as long term memory is required to remember the difference and behave accordingly: and that converting short term memory into long term memory requires new gene expression. But what genes were turning on? Taking a clue from </a:t>
            </a:r>
            <a:r>
              <a:rPr lang="en-US" sz="2100" dirty="0" err="1">
                <a:solidFill>
                  <a:schemeClr val="lt1"/>
                </a:solidFill>
                <a:latin typeface="Times New Roman" pitchFamily="18" charset="0"/>
                <a:cs typeface="Times New Roman" pitchFamily="18" charset="0"/>
              </a:rPr>
              <a:t>Kandel's</a:t>
            </a:r>
            <a:r>
              <a:rPr lang="en-US" sz="2100" dirty="0">
                <a:solidFill>
                  <a:schemeClr val="lt1"/>
                </a:solidFill>
                <a:latin typeface="Times New Roman" pitchFamily="18" charset="0"/>
                <a:cs typeface="Times New Roman" pitchFamily="18" charset="0"/>
              </a:rPr>
              <a:t> work on sea slugs, Tully decided to look at the CREB mechanism. The part of the brain responsible is the hippo campus which makes a mental map in minutes and stores it for weeks. Later, if it is an important map, the information is transferred to the cerebral cortex for long term storage. A damaged hippocampus, as can occur from injury or stoke, would prevent a person from finding his way out of a new room, even though he could remember the layout of a place he had lived long before. </a:t>
            </a:r>
          </a:p>
        </p:txBody>
      </p:sp>
      <p:pic>
        <p:nvPicPr>
          <p:cNvPr id="32771" name="Picture 3" descr="C:\Documents and Settings\balaji\Desktop\PPT OF SOHAN RAJ TATER\07 antisense.GIF"/>
          <p:cNvPicPr>
            <a:picLocks noChangeAspect="1" noChangeArrowheads="1"/>
          </p:cNvPicPr>
          <p:nvPr/>
        </p:nvPicPr>
        <p:blipFill>
          <a:blip r:embed="rId2"/>
          <a:srcRect/>
          <a:stretch>
            <a:fillRect/>
          </a:stretch>
        </p:blipFill>
        <p:spPr bwMode="auto">
          <a:xfrm>
            <a:off x="5867400" y="533400"/>
            <a:ext cx="3048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35089"/>
            <a:ext cx="5105400" cy="563231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dirty="0">
                <a:solidFill>
                  <a:srgbClr val="7030A0"/>
                </a:solidFill>
              </a:rPr>
              <a:t>	</a:t>
            </a:r>
            <a:r>
              <a:rPr lang="en-US" sz="2000" dirty="0">
                <a:solidFill>
                  <a:srgbClr val="FF0066"/>
                </a:solidFill>
                <a:latin typeface="Times New Roman" pitchFamily="18" charset="0"/>
                <a:cs typeface="Times New Roman" pitchFamily="18" charset="0"/>
              </a:rPr>
              <a:t>Even though the loss of single gene can prevent a mouse from finding its way, the thought process depends upon more than just genes. A simple experiment showed that experience is important too. Some mice were raised either in a sparse, unfurnished cage with only a water bottle and food tray, while others grew up in a special "play ground" equipped with plastic tubes, a tunnel with multiple openings, and an exercise wheel. After three months the mice brought up in the more stimulating </a:t>
            </a:r>
            <a:r>
              <a:rPr lang="en-US" sz="2000" dirty="0" err="1">
                <a:solidFill>
                  <a:srgbClr val="FF0066"/>
                </a:solidFill>
                <a:latin typeface="Times New Roman" pitchFamily="18" charset="0"/>
                <a:cs typeface="Times New Roman" pitchFamily="18" charset="0"/>
              </a:rPr>
              <a:t>enviroment</a:t>
            </a:r>
            <a:r>
              <a:rPr lang="en-US" sz="2000" dirty="0">
                <a:solidFill>
                  <a:srgbClr val="FF0066"/>
                </a:solidFill>
                <a:latin typeface="Times New Roman" pitchFamily="18" charset="0"/>
                <a:cs typeface="Times New Roman" pitchFamily="18" charset="0"/>
              </a:rPr>
              <a:t> showed a 15 per cent increase in the number of cells in the hippocampus. The more the mice used their brains to remember the complex topography of the play ground, the better their brain becomes. Even for this simple type of intelligence, environment makes a difference.</a:t>
            </a:r>
          </a:p>
        </p:txBody>
      </p:sp>
      <p:pic>
        <p:nvPicPr>
          <p:cNvPr id="33797" name="Picture 3" descr="C:\Documents and Settings\balaji\Desktop\PPT OF SOHAN RAJ TATER\depositphotos_6657412-Molecular-World.jpg"/>
          <p:cNvPicPr>
            <a:picLocks noChangeAspect="1" noChangeArrowheads="1"/>
          </p:cNvPicPr>
          <p:nvPr/>
        </p:nvPicPr>
        <p:blipFill>
          <a:blip r:embed="rId2"/>
          <a:srcRect/>
          <a:stretch>
            <a:fillRect/>
          </a:stretch>
        </p:blipFill>
        <p:spPr bwMode="auto">
          <a:xfrm>
            <a:off x="5410200" y="381000"/>
            <a:ext cx="3581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95325"/>
            <a:ext cx="4724400" cy="53244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a:defRPr/>
            </a:pPr>
            <a:r>
              <a:rPr lang="en-US" sz="2000" dirty="0">
                <a:solidFill>
                  <a:srgbClr val="002060"/>
                </a:solidFill>
              </a:rPr>
              <a:t>	  What do different people, even when they are brought up the same way in the same environment, get different scores on IQ tests? Although there is no single answer to this question, the results of decades worth of study on tens of thousands of </a:t>
            </a:r>
            <a:r>
              <a:rPr lang="en-US" sz="2000" dirty="0" err="1">
                <a:solidFill>
                  <a:srgbClr val="002060"/>
                </a:solidFill>
              </a:rPr>
              <a:t>subjectshave</a:t>
            </a:r>
            <a:r>
              <a:rPr lang="en-US" sz="2000" dirty="0">
                <a:solidFill>
                  <a:srgbClr val="002060"/>
                </a:solidFill>
              </a:rPr>
              <a:t> been remarkably consistent in showing that the single most important factor is genes. The "environment" includes many factors that influence intelligence, such as prenatal care, nutrition, child care, schooling, etc. Together they are a powerful force, but not one of those environmental factors alone has a great impact than genes.</a:t>
            </a:r>
            <a:endParaRPr lang="en-US" sz="2000" dirty="0">
              <a:solidFill>
                <a:srgbClr val="002060"/>
              </a:solidFill>
              <a:latin typeface="Times New Roman" pitchFamily="18" charset="0"/>
              <a:cs typeface="Times New Roman" pitchFamily="18" charset="0"/>
            </a:endParaRPr>
          </a:p>
        </p:txBody>
      </p:sp>
      <p:pic>
        <p:nvPicPr>
          <p:cNvPr id="34819" name="Picture 3" descr="C:\Documents and Settings\balaji\Desktop\PPT OF SOHAN RAJ TATER\genetics-header.jpg"/>
          <p:cNvPicPr>
            <a:picLocks noChangeAspect="1" noChangeArrowheads="1"/>
          </p:cNvPicPr>
          <p:nvPr/>
        </p:nvPicPr>
        <p:blipFill>
          <a:blip r:embed="rId2"/>
          <a:srcRect/>
          <a:stretch>
            <a:fillRect/>
          </a:stretch>
        </p:blipFill>
        <p:spPr bwMode="auto">
          <a:xfrm>
            <a:off x="5181600" y="914400"/>
            <a:ext cx="362743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2141933" cy="523220"/>
          </a:xfrm>
          <a:prstGeom prst="rect">
            <a:avLst/>
          </a:prstGeom>
          <a:noFill/>
          <a:ln>
            <a:solidFill>
              <a:srgbClr val="7030A0"/>
            </a:solidFill>
          </a:ln>
          <a:effectLst>
            <a:glow rad="139700">
              <a:schemeClr val="accent3">
                <a:satMod val="175000"/>
                <a:alpha val="40000"/>
              </a:schemeClr>
            </a:glow>
          </a:effectLst>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en-US" sz="2800" b="1" dirty="0"/>
              <a:t>Conclusion</a:t>
            </a:r>
            <a:endParaRPr lang="en-US" sz="2800" b="1" dirty="0">
              <a:ln/>
              <a:solidFill>
                <a:schemeClr val="accent3"/>
              </a:solidFill>
              <a:cs typeface="+mn-cs"/>
            </a:endParaRPr>
          </a:p>
        </p:txBody>
      </p:sp>
      <p:sp>
        <p:nvSpPr>
          <p:cNvPr id="3" name="Rectangle 2"/>
          <p:cNvSpPr/>
          <p:nvPr/>
        </p:nvSpPr>
        <p:spPr>
          <a:xfrm>
            <a:off x="4267200" y="720090"/>
            <a:ext cx="4724400" cy="5909310"/>
          </a:xfrm>
          <a:prstGeom prst="rect">
            <a:avLst/>
          </a:prstGeom>
        </p:spPr>
        <p:style>
          <a:lnRef idx="1">
            <a:schemeClr val="accent2"/>
          </a:lnRef>
          <a:fillRef idx="2">
            <a:schemeClr val="accent2"/>
          </a:fillRef>
          <a:effectRef idx="1">
            <a:schemeClr val="accent2"/>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eaLnBrk="0" hangingPunct="0">
              <a:defRPr/>
            </a:pPr>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100" dirty="0">
                <a:solidFill>
                  <a:srgbClr val="FF0000"/>
                </a:solidFill>
                <a:latin typeface="Times New Roman" pitchFamily="18" charset="0"/>
                <a:cs typeface="Times New Roman" pitchFamily="18" charset="0"/>
              </a:rPr>
              <a:t>Where there is soul and </a:t>
            </a:r>
            <a:r>
              <a:rPr lang="en-US" sz="2100" i="1" dirty="0">
                <a:solidFill>
                  <a:srgbClr val="FF0000"/>
                </a:solidFill>
                <a:latin typeface="Times New Roman" pitchFamily="18" charset="0"/>
                <a:cs typeface="Times New Roman" pitchFamily="18" charset="0"/>
              </a:rPr>
              <a:t>karma </a:t>
            </a:r>
            <a:r>
              <a:rPr lang="en-US" sz="2100" i="1" dirty="0" err="1">
                <a:solidFill>
                  <a:srgbClr val="FF0000"/>
                </a:solidFill>
                <a:latin typeface="Times New Roman" pitchFamily="18" charset="0"/>
                <a:cs typeface="Times New Roman" pitchFamily="18" charset="0"/>
              </a:rPr>
              <a:t>śarīra</a:t>
            </a:r>
            <a:r>
              <a:rPr lang="en-US" sz="2100" i="1" dirty="0">
                <a:solidFill>
                  <a:srgbClr val="FF0000"/>
                </a:solidFill>
                <a:latin typeface="Times New Roman" pitchFamily="18" charset="0"/>
                <a:cs typeface="Times New Roman" pitchFamily="18" charset="0"/>
              </a:rPr>
              <a:t>, </a:t>
            </a:r>
            <a:r>
              <a:rPr lang="en-US" sz="2100" dirty="0">
                <a:solidFill>
                  <a:srgbClr val="FF0000"/>
                </a:solidFill>
                <a:latin typeface="Times New Roman" pitchFamily="18" charset="0"/>
                <a:cs typeface="Times New Roman" pitchFamily="18" charset="0"/>
              </a:rPr>
              <a:t>life will take birth. Every living organism is built of a number of cells. Where there is cell, means life is there. A cell is made up of genes. That means, where there are genes, life is there. Soul generates life with the help of </a:t>
            </a:r>
            <a:r>
              <a:rPr lang="en-US" sz="2100" i="1" dirty="0">
                <a:solidFill>
                  <a:srgbClr val="FF0000"/>
                </a:solidFill>
                <a:latin typeface="Times New Roman" pitchFamily="18" charset="0"/>
                <a:cs typeface="Times New Roman" pitchFamily="18" charset="0"/>
              </a:rPr>
              <a:t>karma </a:t>
            </a:r>
            <a:r>
              <a:rPr lang="en-US" sz="2100" i="1" dirty="0" err="1">
                <a:solidFill>
                  <a:srgbClr val="FF0000"/>
                </a:solidFill>
                <a:latin typeface="Times New Roman" pitchFamily="18" charset="0"/>
                <a:cs typeface="Times New Roman" pitchFamily="18" charset="0"/>
              </a:rPr>
              <a:t>śarīra</a:t>
            </a:r>
            <a:r>
              <a:rPr lang="en-US" sz="2100" dirty="0">
                <a:solidFill>
                  <a:srgbClr val="FF0000"/>
                </a:solidFill>
                <a:latin typeface="Times New Roman" pitchFamily="18" charset="0"/>
                <a:cs typeface="Times New Roman" pitchFamily="18" charset="0"/>
              </a:rPr>
              <a:t>. </a:t>
            </a:r>
            <a:r>
              <a:rPr lang="en-US" sz="2100" i="1" dirty="0">
                <a:solidFill>
                  <a:srgbClr val="FF0000"/>
                </a:solidFill>
                <a:latin typeface="Times New Roman" pitchFamily="18" charset="0"/>
                <a:cs typeface="Times New Roman" pitchFamily="18" charset="0"/>
              </a:rPr>
              <a:t>Karma </a:t>
            </a:r>
            <a:r>
              <a:rPr lang="en-US" sz="2100" i="1" dirty="0" err="1">
                <a:solidFill>
                  <a:srgbClr val="FF0000"/>
                </a:solidFill>
                <a:latin typeface="Times New Roman" pitchFamily="18" charset="0"/>
                <a:cs typeface="Times New Roman" pitchFamily="18" charset="0"/>
              </a:rPr>
              <a:t>śarīra</a:t>
            </a:r>
            <a:r>
              <a:rPr lang="en-US" sz="2100" i="1" dirty="0">
                <a:solidFill>
                  <a:srgbClr val="FF0000"/>
                </a:solidFill>
                <a:latin typeface="Times New Roman" pitchFamily="18" charset="0"/>
                <a:cs typeface="Times New Roman" pitchFamily="18" charset="0"/>
              </a:rPr>
              <a:t> </a:t>
            </a:r>
            <a:r>
              <a:rPr lang="en-US" sz="2100" dirty="0">
                <a:solidFill>
                  <a:srgbClr val="FF0000"/>
                </a:solidFill>
                <a:latin typeface="Times New Roman" pitchFamily="18" charset="0"/>
                <a:cs typeface="Times New Roman" pitchFamily="18" charset="0"/>
              </a:rPr>
              <a:t>plays its role in the gross body of a living organism with the help of genes only. Thus, we can say life is a composite building up of soul, </a:t>
            </a:r>
            <a:r>
              <a:rPr lang="en-US" sz="2100" i="1" dirty="0">
                <a:solidFill>
                  <a:srgbClr val="FF0000"/>
                </a:solidFill>
                <a:latin typeface="Times New Roman" pitchFamily="18" charset="0"/>
                <a:cs typeface="Times New Roman" pitchFamily="18" charset="0"/>
              </a:rPr>
              <a:t>karma </a:t>
            </a:r>
            <a:r>
              <a:rPr lang="en-US" sz="2100" dirty="0">
                <a:solidFill>
                  <a:srgbClr val="FF0000"/>
                </a:solidFill>
                <a:latin typeface="Times New Roman" pitchFamily="18" charset="0"/>
                <a:cs typeface="Times New Roman" pitchFamily="18" charset="0"/>
              </a:rPr>
              <a:t>and genes. Without the soul, </a:t>
            </a:r>
            <a:r>
              <a:rPr lang="en-US" sz="2100" i="1" dirty="0">
                <a:solidFill>
                  <a:srgbClr val="FF0000"/>
                </a:solidFill>
                <a:latin typeface="Times New Roman" pitchFamily="18" charset="0"/>
                <a:cs typeface="Times New Roman" pitchFamily="18" charset="0"/>
              </a:rPr>
              <a:t>karma </a:t>
            </a:r>
            <a:r>
              <a:rPr lang="en-US" sz="2100" dirty="0">
                <a:solidFill>
                  <a:srgbClr val="FF0000"/>
                </a:solidFill>
                <a:latin typeface="Times New Roman" pitchFamily="18" charset="0"/>
                <a:cs typeface="Times New Roman" pitchFamily="18" charset="0"/>
              </a:rPr>
              <a:t>and genes cannot survive more in gross body of living beings and vice-versa. Thus, life cannot be survived without the common efforts of </a:t>
            </a:r>
            <a:r>
              <a:rPr lang="en-US" sz="2100" i="1" dirty="0">
                <a:solidFill>
                  <a:srgbClr val="FF0000"/>
                </a:solidFill>
                <a:latin typeface="Times New Roman" pitchFamily="18" charset="0"/>
                <a:cs typeface="Times New Roman" pitchFamily="18" charset="0"/>
              </a:rPr>
              <a:t>karma </a:t>
            </a:r>
            <a:r>
              <a:rPr lang="en-US" sz="2100" dirty="0">
                <a:solidFill>
                  <a:srgbClr val="FF0000"/>
                </a:solidFill>
                <a:latin typeface="Times New Roman" pitchFamily="18" charset="0"/>
                <a:cs typeface="Times New Roman" pitchFamily="18" charset="0"/>
              </a:rPr>
              <a:t>and genes. So we should compare life with genes, </a:t>
            </a:r>
            <a:r>
              <a:rPr lang="en-US" sz="2100" dirty="0" err="1">
                <a:solidFill>
                  <a:srgbClr val="FF0000"/>
                </a:solidFill>
                <a:latin typeface="Times New Roman" pitchFamily="18" charset="0"/>
                <a:cs typeface="Times New Roman" pitchFamily="18" charset="0"/>
              </a:rPr>
              <a:t>i</a:t>
            </a:r>
            <a:r>
              <a:rPr lang="en-US" sz="2100" dirty="0">
                <a:solidFill>
                  <a:srgbClr val="FF0000"/>
                </a:solidFill>
                <a:latin typeface="Times New Roman" pitchFamily="18" charset="0"/>
                <a:cs typeface="Times New Roman" pitchFamily="18" charset="0"/>
              </a:rPr>
              <a:t>. e. to compare </a:t>
            </a:r>
            <a:r>
              <a:rPr lang="en-US" sz="2100" i="1" dirty="0">
                <a:solidFill>
                  <a:srgbClr val="FF0000"/>
                </a:solidFill>
                <a:latin typeface="Times New Roman" pitchFamily="18" charset="0"/>
                <a:cs typeface="Times New Roman" pitchFamily="18" charset="0"/>
              </a:rPr>
              <a:t>karma </a:t>
            </a:r>
            <a:r>
              <a:rPr lang="en-US" sz="2100" dirty="0">
                <a:solidFill>
                  <a:srgbClr val="FF0000"/>
                </a:solidFill>
                <a:latin typeface="Times New Roman" pitchFamily="18" charset="0"/>
                <a:cs typeface="Times New Roman" pitchFamily="18" charset="0"/>
              </a:rPr>
              <a:t>with genes. </a:t>
            </a:r>
            <a:endParaRPr lang="en-US" sz="21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4820" name="Picture 5" descr="C:\Documents and Settings\balaji\Desktop\PPT OF SOHAN RAJ TATER\P6800425-Abstract_artwork_of_genetic_development_of_foetus-SPL.jpg"/>
          <p:cNvPicPr>
            <a:picLocks noChangeAspect="1" noChangeArrowheads="1"/>
          </p:cNvPicPr>
          <p:nvPr/>
        </p:nvPicPr>
        <p:blipFill>
          <a:blip r:embed="rId2"/>
          <a:srcRect/>
          <a:stretch>
            <a:fillRect/>
          </a:stretch>
        </p:blipFill>
        <p:spPr bwMode="auto">
          <a:xfrm>
            <a:off x="304800" y="1295400"/>
            <a:ext cx="3733800" cy="4768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4601028" cy="63709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defRPr/>
            </a:pPr>
            <a:r>
              <a:rPr lang="en-US" sz="2000" dirty="0">
                <a:solidFill>
                  <a:srgbClr val="FFC000"/>
                </a:solidFill>
              </a:rPr>
              <a:t>	</a:t>
            </a:r>
            <a:r>
              <a:rPr lang="en-US" sz="2600" dirty="0">
                <a:solidFill>
                  <a:srgbClr val="FF0000"/>
                </a:solidFill>
              </a:rPr>
              <a:t> </a:t>
            </a:r>
            <a:r>
              <a:rPr lang="en-US" sz="2600" dirty="0">
                <a:solidFill>
                  <a:srgbClr val="FF0000"/>
                </a:solidFill>
                <a:latin typeface="Times New Roman" pitchFamily="18" charset="0"/>
                <a:cs typeface="Times New Roman" pitchFamily="18" charset="0"/>
              </a:rPr>
              <a:t>According to the modern anatomy, all creatures have the same genetic codes—fundamental building blocks of life. It is only due to the mutation of the genetic codes, different types of species of creatures—right from </a:t>
            </a:r>
            <a:r>
              <a:rPr lang="en-US" sz="2600" dirty="0" err="1">
                <a:solidFill>
                  <a:srgbClr val="FF0000"/>
                </a:solidFill>
                <a:latin typeface="Times New Roman" pitchFamily="18" charset="0"/>
                <a:cs typeface="Times New Roman" pitchFamily="18" charset="0"/>
              </a:rPr>
              <a:t>amiba</a:t>
            </a:r>
            <a:r>
              <a:rPr lang="en-US" sz="2600" dirty="0">
                <a:solidFill>
                  <a:srgbClr val="FF0000"/>
                </a:solidFill>
                <a:latin typeface="Times New Roman" pitchFamily="18" charset="0"/>
                <a:cs typeface="Times New Roman" pitchFamily="18" charset="0"/>
              </a:rPr>
              <a:t> to man, take birth. Thus, the doctrine of </a:t>
            </a:r>
            <a:r>
              <a:rPr lang="en-US" sz="2600" dirty="0" err="1">
                <a:solidFill>
                  <a:srgbClr val="FF0000"/>
                </a:solidFill>
                <a:latin typeface="Times New Roman" pitchFamily="18" charset="0"/>
                <a:cs typeface="Times New Roman" pitchFamily="18" charset="0"/>
              </a:rPr>
              <a:t>Jaina</a:t>
            </a:r>
            <a:r>
              <a:rPr lang="en-US" sz="2600" dirty="0">
                <a:solidFill>
                  <a:srgbClr val="FF0000"/>
                </a:solidFill>
                <a:latin typeface="Times New Roman" pitchFamily="18" charset="0"/>
                <a:cs typeface="Times New Roman" pitchFamily="18" charset="0"/>
              </a:rPr>
              <a:t> </a:t>
            </a:r>
            <a:r>
              <a:rPr lang="en-US" sz="2600" i="1" dirty="0">
                <a:solidFill>
                  <a:srgbClr val="FF0000"/>
                </a:solidFill>
                <a:latin typeface="Times New Roman" pitchFamily="18" charset="0"/>
                <a:cs typeface="Times New Roman" pitchFamily="18" charset="0"/>
              </a:rPr>
              <a:t>karma </a:t>
            </a:r>
            <a:r>
              <a:rPr lang="en-US" sz="2600" dirty="0">
                <a:solidFill>
                  <a:srgbClr val="FF0000"/>
                </a:solidFill>
                <a:latin typeface="Times New Roman" pitchFamily="18" charset="0"/>
                <a:cs typeface="Times New Roman" pitchFamily="18" charset="0"/>
              </a:rPr>
              <a:t>believes that all the </a:t>
            </a:r>
            <a:r>
              <a:rPr lang="en-US" sz="2600" i="1" dirty="0" err="1">
                <a:solidFill>
                  <a:srgbClr val="FF0000"/>
                </a:solidFill>
                <a:latin typeface="Times New Roman" pitchFamily="18" charset="0"/>
                <a:cs typeface="Times New Roman" pitchFamily="18" charset="0"/>
              </a:rPr>
              <a:t>jīvas</a:t>
            </a:r>
            <a:r>
              <a:rPr lang="en-US" sz="2600" i="1" dirty="0">
                <a:solidFill>
                  <a:srgbClr val="FF0000"/>
                </a:solidFill>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are possessed with similar soul and similar capacities but their different </a:t>
            </a:r>
            <a:r>
              <a:rPr lang="en-US" sz="2600" i="1" dirty="0">
                <a:solidFill>
                  <a:srgbClr val="FF0000"/>
                </a:solidFill>
                <a:latin typeface="Times New Roman" pitchFamily="18" charset="0"/>
                <a:cs typeface="Times New Roman" pitchFamily="18" charset="0"/>
              </a:rPr>
              <a:t>karmas </a:t>
            </a:r>
            <a:r>
              <a:rPr lang="en-US" sz="2600" dirty="0">
                <a:solidFill>
                  <a:srgbClr val="FF0000"/>
                </a:solidFill>
                <a:latin typeface="Times New Roman" pitchFamily="18" charset="0"/>
                <a:cs typeface="Times New Roman" pitchFamily="18" charset="0"/>
              </a:rPr>
              <a:t>provide them different bodies. </a:t>
            </a:r>
            <a:r>
              <a:rPr lang="en-US" sz="2600" baseline="30000" dirty="0">
                <a:solidFill>
                  <a:srgbClr val="FF0000"/>
                </a:solidFill>
                <a:latin typeface="Times New Roman" pitchFamily="18" charset="0"/>
                <a:cs typeface="Times New Roman" pitchFamily="18" charset="0"/>
              </a:rPr>
              <a:t> </a:t>
            </a:r>
            <a:endParaRPr lang="en-US" sz="2600" dirty="0">
              <a:solidFill>
                <a:srgbClr val="FF0000"/>
              </a:solidFill>
              <a:latin typeface="Times New Roman" pitchFamily="18" charset="0"/>
              <a:cs typeface="Times New Roman" pitchFamily="18" charset="0"/>
            </a:endParaRPr>
          </a:p>
          <a:p>
            <a:pPr algn="just">
              <a:defRPr/>
            </a:pPr>
            <a:r>
              <a:rPr lang="en-US" dirty="0">
                <a:solidFill>
                  <a:srgbClr val="FF0000"/>
                </a:solidFill>
                <a:latin typeface="Times New Roman" pitchFamily="18" charset="0"/>
                <a:cs typeface="Times New Roman" pitchFamily="18" charset="0"/>
              </a:rPr>
              <a:t>	</a:t>
            </a:r>
            <a:endParaRPr lang="en-US" sz="17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6868" name="Picture 4" descr="D:\PPT OF SOHAN RAJ TATER\chromosome.jpg"/>
          <p:cNvPicPr>
            <a:picLocks noChangeAspect="1" noChangeArrowheads="1"/>
          </p:cNvPicPr>
          <p:nvPr/>
        </p:nvPicPr>
        <p:blipFill>
          <a:blip r:embed="rId2"/>
          <a:srcRect/>
          <a:stretch>
            <a:fillRect/>
          </a:stretch>
        </p:blipFill>
        <p:spPr bwMode="auto">
          <a:xfrm>
            <a:off x="5334000" y="381000"/>
            <a:ext cx="3429000" cy="571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724400" cy="6524863"/>
          </a:xfrm>
          <a:prstGeom prst="rect">
            <a:avLst/>
          </a:prstGeom>
        </p:spPr>
        <p:style>
          <a:lnRef idx="1">
            <a:schemeClr val="accent2"/>
          </a:lnRef>
          <a:fillRef idx="3">
            <a:schemeClr val="accent2"/>
          </a:fillRef>
          <a:effectRef idx="2">
            <a:schemeClr val="accent2"/>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defRPr/>
            </a:pPr>
            <a:r>
              <a:rPr lang="en-US" sz="2000" dirty="0">
                <a:solidFill>
                  <a:srgbClr val="FFC000"/>
                </a:solidFill>
              </a:rPr>
              <a:t>	</a:t>
            </a:r>
            <a:r>
              <a:rPr lang="en-US" sz="2200" dirty="0">
                <a:solidFill>
                  <a:srgbClr val="FF0000"/>
                </a:solidFill>
                <a:latin typeface="Times New Roman" pitchFamily="18" charset="0"/>
                <a:cs typeface="Times New Roman" pitchFamily="18" charset="0"/>
              </a:rPr>
              <a:t> </a:t>
            </a:r>
            <a:r>
              <a:rPr lang="en-US" sz="2200" dirty="0">
                <a:solidFill>
                  <a:srgbClr val="FFFFFF"/>
                </a:solidFill>
                <a:latin typeface="Times New Roman" pitchFamily="18" charset="0"/>
                <a:cs typeface="Times New Roman" pitchFamily="18" charset="0"/>
              </a:rPr>
              <a:t>Till now the science of genetics has reached only </a:t>
            </a:r>
            <a:r>
              <a:rPr lang="en-US" sz="2200" dirty="0" err="1">
                <a:solidFill>
                  <a:srgbClr val="FFFFFF"/>
                </a:solidFill>
                <a:latin typeface="Times New Roman" pitchFamily="18" charset="0"/>
                <a:cs typeface="Times New Roman" pitchFamily="18" charset="0"/>
              </a:rPr>
              <a:t>upto</a:t>
            </a:r>
            <a:r>
              <a:rPr lang="en-US" sz="2200" dirty="0">
                <a:solidFill>
                  <a:srgbClr val="FFFFFF"/>
                </a:solidFill>
                <a:latin typeface="Times New Roman" pitchFamily="18" charset="0"/>
                <a:cs typeface="Times New Roman" pitchFamily="18" charset="0"/>
              </a:rPr>
              <a:t> genes. It is one of the component units of this gross body, on the other hand, karma is one of the component of our subtle body. Inside this gross body (</a:t>
            </a:r>
            <a:r>
              <a:rPr lang="en-US" sz="2200" dirty="0" err="1">
                <a:solidFill>
                  <a:srgbClr val="FFFFFF"/>
                </a:solidFill>
                <a:latin typeface="Times New Roman" pitchFamily="18" charset="0"/>
                <a:cs typeface="Times New Roman" pitchFamily="18" charset="0"/>
              </a:rPr>
              <a:t>sthūla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śarīra</a:t>
            </a:r>
            <a:r>
              <a:rPr lang="en-US" sz="2200" dirty="0">
                <a:solidFill>
                  <a:srgbClr val="FFFFFF"/>
                </a:solidFill>
                <a:latin typeface="Times New Roman" pitchFamily="18" charset="0"/>
                <a:cs typeface="Times New Roman" pitchFamily="18" charset="0"/>
              </a:rPr>
              <a:t>) resides the astral body (</a:t>
            </a:r>
            <a:r>
              <a:rPr lang="en-US" sz="2200" dirty="0" err="1">
                <a:solidFill>
                  <a:srgbClr val="FFFFFF"/>
                </a:solidFill>
                <a:latin typeface="Times New Roman" pitchFamily="18" charset="0"/>
                <a:cs typeface="Times New Roman" pitchFamily="18" charset="0"/>
              </a:rPr>
              <a:t>taijasa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śarīra</a:t>
            </a:r>
            <a:r>
              <a:rPr lang="en-US" sz="2200" dirty="0">
                <a:solidFill>
                  <a:srgbClr val="FFFFFF"/>
                </a:solidFill>
                <a:latin typeface="Times New Roman" pitchFamily="18" charset="0"/>
                <a:cs typeface="Times New Roman" pitchFamily="18" charset="0"/>
              </a:rPr>
              <a:t>). The more subtle is the karma body, and it is the most subtle body. At every limb of this most subtle body is written the account of our self-exertion of our virtues and vices, of our limitations and of our reactions. The human starts behaving according to the vibrations coming from karma </a:t>
            </a:r>
            <a:r>
              <a:rPr lang="en-US" sz="2200" dirty="0" err="1">
                <a:solidFill>
                  <a:srgbClr val="FFFFFF"/>
                </a:solidFill>
                <a:latin typeface="Times New Roman" pitchFamily="18" charset="0"/>
                <a:cs typeface="Times New Roman" pitchFamily="18" charset="0"/>
              </a:rPr>
              <a:t>śarīra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Ācārya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Mahāprajña</a:t>
            </a:r>
            <a:r>
              <a:rPr lang="en-US" sz="2200" dirty="0">
                <a:solidFill>
                  <a:srgbClr val="FFFFFF"/>
                </a:solidFill>
                <a:latin typeface="Times New Roman" pitchFamily="18" charset="0"/>
                <a:cs typeface="Times New Roman" pitchFamily="18" charset="0"/>
              </a:rPr>
              <a:t> writes, "the genes not only bears the genetic traits of its parents, but these also represent the karmas performed by the individual. </a:t>
            </a:r>
            <a:endParaRPr lang="en-US" sz="2200" b="1" cap="all" dirty="0">
              <a:ln w="0"/>
              <a:solidFill>
                <a:srgbClr val="FFFFFF"/>
              </a:solidFill>
              <a:effectLst>
                <a:reflection blurRad="12700" stA="50000" endPos="50000" dist="5000" dir="5400000" sy="-100000" rotWithShape="0"/>
              </a:effectLst>
              <a:latin typeface="Times New Roman" pitchFamily="18" charset="0"/>
              <a:cs typeface="Times New Roman" pitchFamily="18" charset="0"/>
            </a:endParaRPr>
          </a:p>
        </p:txBody>
      </p:sp>
      <p:pic>
        <p:nvPicPr>
          <p:cNvPr id="57346" name="Picture 2" descr="D:\PPT OF SOHAN RAJ TATER\Genetics1.jpg"/>
          <p:cNvPicPr>
            <a:picLocks noChangeAspect="1" noChangeArrowheads="1"/>
          </p:cNvPicPr>
          <p:nvPr/>
        </p:nvPicPr>
        <p:blipFill>
          <a:blip r:embed="rId2"/>
          <a:srcRect/>
          <a:stretch>
            <a:fillRect/>
          </a:stretch>
        </p:blipFill>
        <p:spPr bwMode="auto">
          <a:xfrm>
            <a:off x="5105400" y="457200"/>
            <a:ext cx="3581400" cy="5257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936"/>
            <a:ext cx="5257800" cy="6247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defRPr/>
            </a:pPr>
            <a:r>
              <a:rPr lang="en-US" sz="1600" dirty="0"/>
              <a:t>	</a:t>
            </a:r>
            <a:r>
              <a:rPr lang="en-US" sz="2000" dirty="0">
                <a:solidFill>
                  <a:schemeClr val="bg1"/>
                </a:solidFill>
                <a:latin typeface="Times New Roman" pitchFamily="18" charset="0"/>
                <a:cs typeface="Times New Roman" pitchFamily="18" charset="0"/>
              </a:rPr>
              <a:t>The essence of spirituality, which can include a belief in God or higher power or a divine order of the universe, is looking inward, searching for meaning and purpose, and seeking to understand what truly matters. People turn away from materialism in search of inner peace, through identification with God or with the cosmos. Is spirituality simply an adaptive response, a self deception to deal with old age, infirmity and death? Or is it wisdom, a gradual realization of the real truth about the universe? A scientist might wonder whether spirituality was not written into our genetic codes. Perhaps, as the body begins to expire, the brain wires a new set of neuronal connections in the cerebral cortex that allows us to accept the end with grace, dignity and even hope. On the other hand, this may be a lot of mumbo jumbo, a far too clinical explanation for what we know as the soul with subtle body (</a:t>
            </a:r>
            <a:r>
              <a:rPr lang="en-US" sz="2000" i="1" dirty="0">
                <a:solidFill>
                  <a:schemeClr val="bg1"/>
                </a:solidFill>
                <a:latin typeface="Times New Roman" pitchFamily="18" charset="0"/>
                <a:cs typeface="Times New Roman" pitchFamily="18" charset="0"/>
              </a:rPr>
              <a:t>karma </a:t>
            </a:r>
            <a:r>
              <a:rPr lang="en-US" sz="2000" i="1" dirty="0" err="1">
                <a:solidFill>
                  <a:schemeClr val="bg1"/>
                </a:solidFill>
                <a:latin typeface="Times New Roman" pitchFamily="18" charset="0"/>
                <a:cs typeface="Times New Roman" pitchFamily="18" charset="0"/>
              </a:rPr>
              <a:t>śarīra</a:t>
            </a:r>
            <a:r>
              <a:rPr lang="en-US" sz="2000" dirty="0">
                <a:solidFill>
                  <a:schemeClr val="bg1"/>
                </a:solidFill>
                <a:latin typeface="Times New Roman" pitchFamily="18" charset="0"/>
                <a:cs typeface="Times New Roman" pitchFamily="18" charset="0"/>
              </a:rPr>
              <a:t>). </a:t>
            </a:r>
            <a:r>
              <a:rPr lang="en-US" sz="1700" dirty="0">
                <a:solidFill>
                  <a:schemeClr val="bg1"/>
                </a:solidFill>
                <a:latin typeface="Times New Roman" pitchFamily="18" charset="0"/>
                <a:cs typeface="Times New Roman" pitchFamily="18" charset="0"/>
              </a:rPr>
              <a:t>	</a:t>
            </a:r>
            <a:endParaRPr lang="en-US" sz="17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43" name="Picture 3" descr="C:\Documents and Settings\balaji\Desktop\PPT OF SOHAN RAJ TATER\chromosomes.jpg"/>
          <p:cNvPicPr>
            <a:picLocks noChangeAspect="1" noChangeArrowheads="1"/>
          </p:cNvPicPr>
          <p:nvPr/>
        </p:nvPicPr>
        <p:blipFill>
          <a:blip r:embed="rId2"/>
          <a:srcRect/>
          <a:stretch>
            <a:fillRect/>
          </a:stretch>
        </p:blipFill>
        <p:spPr bwMode="auto">
          <a:xfrm rot="5400000">
            <a:off x="4336053" y="1669052"/>
            <a:ext cx="5805895" cy="3352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81000"/>
            <a:ext cx="5105400" cy="5586145"/>
          </a:xfrm>
          <a:prstGeom prst="rect">
            <a:avLst/>
          </a:prstGeom>
        </p:spPr>
        <p:style>
          <a:lnRef idx="1">
            <a:schemeClr val="accent4"/>
          </a:lnRef>
          <a:fillRef idx="2">
            <a:schemeClr val="accent4"/>
          </a:fillRef>
          <a:effectRef idx="1">
            <a:schemeClr val="accent4"/>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defRPr/>
            </a:pPr>
            <a:r>
              <a:rPr lang="en-US" sz="2000" dirty="0"/>
              <a:t>	</a:t>
            </a:r>
            <a:r>
              <a:rPr lang="en-US" sz="2000" dirty="0">
                <a:solidFill>
                  <a:srgbClr val="FF0000"/>
                </a:solidFill>
              </a:rPr>
              <a:t> </a:t>
            </a:r>
            <a:r>
              <a:rPr lang="en-US" sz="2100" dirty="0">
                <a:solidFill>
                  <a:srgbClr val="FF0000"/>
                </a:solidFill>
                <a:latin typeface="Times New Roman" pitchFamily="18" charset="0"/>
                <a:cs typeface="Times New Roman" pitchFamily="18" charset="0"/>
              </a:rPr>
              <a:t>In building </a:t>
            </a:r>
            <a:r>
              <a:rPr lang="en-US" sz="2100" dirty="0" err="1">
                <a:solidFill>
                  <a:srgbClr val="FF0000"/>
                </a:solidFill>
                <a:latin typeface="Times New Roman" pitchFamily="18" charset="0"/>
                <a:cs typeface="Times New Roman" pitchFamily="18" charset="0"/>
              </a:rPr>
              <a:t>personality,</a:t>
            </a:r>
            <a:r>
              <a:rPr lang="en-US" sz="2100" i="1" dirty="0" err="1">
                <a:solidFill>
                  <a:srgbClr val="FF0000"/>
                </a:solidFill>
                <a:latin typeface="Times New Roman" pitchFamily="18" charset="0"/>
                <a:cs typeface="Times New Roman" pitchFamily="18" charset="0"/>
              </a:rPr>
              <a:t>karma</a:t>
            </a:r>
            <a:r>
              <a:rPr lang="en-US" sz="2100" i="1" dirty="0">
                <a:solidFill>
                  <a:srgbClr val="FF0000"/>
                </a:solidFill>
                <a:latin typeface="Times New Roman" pitchFamily="18" charset="0"/>
                <a:cs typeface="Times New Roman" pitchFamily="18" charset="0"/>
              </a:rPr>
              <a:t> </a:t>
            </a:r>
            <a:r>
              <a:rPr lang="en-US" sz="2100" dirty="0">
                <a:solidFill>
                  <a:srgbClr val="FF0000"/>
                </a:solidFill>
                <a:latin typeface="Times New Roman" pitchFamily="18" charset="0"/>
                <a:cs typeface="Times New Roman" pitchFamily="18" charset="0"/>
              </a:rPr>
              <a:t>is not all in all, but heredity, environment, geographical location and ecological conditions all effect nature and </a:t>
            </a:r>
            <a:r>
              <a:rPr lang="en-US" sz="2100" dirty="0" err="1">
                <a:solidFill>
                  <a:srgbClr val="FF0000"/>
                </a:solidFill>
                <a:latin typeface="Times New Roman" pitchFamily="18" charset="0"/>
                <a:cs typeface="Times New Roman" pitchFamily="18" charset="0"/>
              </a:rPr>
              <a:t>behaviour</a:t>
            </a:r>
            <a:r>
              <a:rPr lang="en-US" sz="2100" dirty="0">
                <a:solidFill>
                  <a:srgbClr val="FF0000"/>
                </a:solidFill>
                <a:latin typeface="Times New Roman" pitchFamily="18" charset="0"/>
                <a:cs typeface="Times New Roman" pitchFamily="18" charset="0"/>
              </a:rPr>
              <a:t> of man. </a:t>
            </a:r>
            <a:r>
              <a:rPr lang="en-US" sz="2100" i="1" dirty="0" err="1">
                <a:solidFill>
                  <a:srgbClr val="FF0000"/>
                </a:solidFill>
                <a:latin typeface="Times New Roman" pitchFamily="18" charset="0"/>
                <a:cs typeface="Times New Roman" pitchFamily="18" charset="0"/>
              </a:rPr>
              <a:t>Nāma</a:t>
            </a:r>
            <a:r>
              <a:rPr lang="en-US" sz="2100" i="1" dirty="0">
                <a:solidFill>
                  <a:srgbClr val="FF0000"/>
                </a:solidFill>
                <a:latin typeface="Times New Roman" pitchFamily="18" charset="0"/>
                <a:cs typeface="Times New Roman" pitchFamily="18" charset="0"/>
              </a:rPr>
              <a:t> karmas </a:t>
            </a:r>
            <a:r>
              <a:rPr lang="en-US" sz="2100" dirty="0">
                <a:solidFill>
                  <a:srgbClr val="FF0000"/>
                </a:solidFill>
                <a:latin typeface="Times New Roman" pitchFamily="18" charset="0"/>
                <a:cs typeface="Times New Roman" pitchFamily="18" charset="0"/>
              </a:rPr>
              <a:t>are not all in all. In facial and body formation of man, effect of the place and time can easily be perceptible on human physique. If two children are born to a mother—the one in some cold country and the other in some hot country, the child born in a cold country can comparatively be more fair than the other child. If some person begins to live in a cold country, his complexion will change. According to </a:t>
            </a:r>
            <a:r>
              <a:rPr lang="en-US" sz="2100" dirty="0" err="1">
                <a:solidFill>
                  <a:srgbClr val="FF0000"/>
                </a:solidFill>
                <a:latin typeface="Times New Roman" pitchFamily="18" charset="0"/>
                <a:cs typeface="Times New Roman" pitchFamily="18" charset="0"/>
              </a:rPr>
              <a:t>Ācārya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Mahāprajña</a:t>
            </a:r>
            <a:r>
              <a:rPr lang="en-US" sz="2100" dirty="0">
                <a:solidFill>
                  <a:srgbClr val="FF0000"/>
                </a:solidFill>
                <a:latin typeface="Times New Roman" pitchFamily="18" charset="0"/>
                <a:cs typeface="Times New Roman" pitchFamily="18" charset="0"/>
              </a:rPr>
              <a:t>, the change of genes and the chemical changes bring change in human personality.</a:t>
            </a:r>
            <a:endParaRPr lang="en-US" sz="21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8915" name="Picture 3" descr="C:\Documents and Settings\balaji\Desktop\PPT OF SOHAN RAJ TATER\dna.jpg"/>
          <p:cNvPicPr>
            <a:picLocks noChangeAspect="1" noChangeArrowheads="1"/>
          </p:cNvPicPr>
          <p:nvPr/>
        </p:nvPicPr>
        <p:blipFill>
          <a:blip r:embed="rId2"/>
          <a:srcRect/>
          <a:stretch>
            <a:fillRect/>
          </a:stretch>
        </p:blipFill>
        <p:spPr bwMode="auto">
          <a:xfrm>
            <a:off x="5410200" y="533400"/>
            <a:ext cx="353218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4114800" cy="5262979"/>
          </a:xfrm>
          <a:prstGeom prst="rect">
            <a:avLst/>
          </a:prstGeom>
        </p:spPr>
        <p:style>
          <a:lnRef idx="2">
            <a:schemeClr val="accent3"/>
          </a:lnRef>
          <a:fillRef idx="1">
            <a:schemeClr val="lt1"/>
          </a:fillRef>
          <a:effectRef idx="0">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n-US" sz="2100" b="1" dirty="0">
                <a:ln w="11430"/>
                <a:solidFill>
                  <a:srgbClr val="FF0000"/>
                </a:solidFill>
                <a:latin typeface="Times New Roman" pitchFamily="18" charset="0"/>
                <a:cs typeface="Times New Roman" pitchFamily="18" charset="0"/>
              </a:rPr>
              <a:t>Keeping the genes active or inactive is done by </a:t>
            </a:r>
            <a:r>
              <a:rPr lang="en-US" sz="2100" b="1" dirty="0" err="1">
                <a:ln w="11430"/>
                <a:solidFill>
                  <a:srgbClr val="FF0000"/>
                </a:solidFill>
                <a:latin typeface="Times New Roman" pitchFamily="18" charset="0"/>
                <a:cs typeface="Times New Roman" pitchFamily="18" charset="0"/>
              </a:rPr>
              <a:t>harmones,vitamins</a:t>
            </a:r>
            <a:r>
              <a:rPr lang="en-US" sz="2100" b="1" dirty="0">
                <a:ln w="11430"/>
                <a:solidFill>
                  <a:srgbClr val="FF0000"/>
                </a:solidFill>
                <a:latin typeface="Times New Roman" pitchFamily="18" charset="0"/>
                <a:cs typeface="Times New Roman" pitchFamily="18" charset="0"/>
              </a:rPr>
              <a:t>, minerals, chemicals and immune system. It is believed that the genes are controlled by the environment around it, cell nutrition wrapped around the genes, and the temperature of the light. Thus, genes are the deciding factors for the various characteristics of a living organism (</a:t>
            </a:r>
            <a:r>
              <a:rPr lang="en-US" sz="2100" b="1" i="1" dirty="0" err="1">
                <a:ln w="11430"/>
                <a:solidFill>
                  <a:srgbClr val="FF0000"/>
                </a:solidFill>
                <a:latin typeface="Times New Roman" pitchFamily="18" charset="0"/>
                <a:cs typeface="Times New Roman" pitchFamily="18" charset="0"/>
              </a:rPr>
              <a:t>jīva</a:t>
            </a:r>
            <a:r>
              <a:rPr lang="en-US" sz="2100" b="1" dirty="0">
                <a:ln w="11430"/>
                <a:solidFill>
                  <a:srgbClr val="FF0000"/>
                </a:solidFill>
                <a:latin typeface="Times New Roman" pitchFamily="18" charset="0"/>
                <a:cs typeface="Times New Roman" pitchFamily="18" charset="0"/>
              </a:rPr>
              <a:t>) and genes are controlled by some known or unknown causes and these causes are certainly the karmas of an individual.</a:t>
            </a:r>
          </a:p>
        </p:txBody>
      </p:sp>
      <p:pic>
        <p:nvPicPr>
          <p:cNvPr id="39939" name="Picture 3" descr="C:\Documents and Settings\balaji\Desktop\PPT OF SOHAN RAJ TATER\Genetics1.jpg"/>
          <p:cNvPicPr>
            <a:picLocks noChangeAspect="1" noChangeArrowheads="1"/>
          </p:cNvPicPr>
          <p:nvPr/>
        </p:nvPicPr>
        <p:blipFill>
          <a:blip r:embed="rId2"/>
          <a:srcRect/>
          <a:stretch>
            <a:fillRect/>
          </a:stretch>
        </p:blipFill>
        <p:spPr bwMode="auto">
          <a:xfrm>
            <a:off x="4800600" y="457200"/>
            <a:ext cx="40814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304800"/>
            <a:ext cx="5715000" cy="5940088"/>
          </a:xfrm>
          <a:prstGeom prst="rect">
            <a:avLst/>
          </a:prstGeom>
        </p:spPr>
        <p:style>
          <a:lnRef idx="1">
            <a:schemeClr val="accent3"/>
          </a:lnRef>
          <a:fillRef idx="3">
            <a:schemeClr val="accent3"/>
          </a:fillRef>
          <a:effectRef idx="2">
            <a:schemeClr val="accent3"/>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defRPr/>
            </a:pPr>
            <a:r>
              <a:rPr lang="en-US" sz="2000" dirty="0"/>
              <a:t>	</a:t>
            </a:r>
            <a:r>
              <a:rPr lang="en-US" sz="2000" b="1" dirty="0">
                <a:latin typeface="Times New Roman" pitchFamily="18" charset="0"/>
                <a:cs typeface="Times New Roman" pitchFamily="18" charset="0"/>
              </a:rPr>
              <a:t>The doctrine of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conceives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as constituting a very fine kind of matter aggregates. All living beings of world contain the same genetic codes. This research work bring forth the possibilities that the individual </a:t>
            </a:r>
            <a:r>
              <a:rPr lang="en-US" sz="2000" b="1" i="1" dirty="0" err="1">
                <a:latin typeface="Times New Roman" pitchFamily="18" charset="0"/>
                <a:cs typeface="Times New Roman" pitchFamily="18" charset="0"/>
              </a:rPr>
              <a:t>pudgalas</a:t>
            </a:r>
            <a:r>
              <a:rPr lang="en-US" sz="2000" b="1" dirty="0">
                <a:latin typeface="Times New Roman" pitchFamily="18" charset="0"/>
                <a:cs typeface="Times New Roman" pitchFamily="18" charset="0"/>
              </a:rPr>
              <a:t> (karmic particles or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varganas</a:t>
            </a:r>
            <a:r>
              <a:rPr lang="en-US" sz="2000" b="1" dirty="0">
                <a:latin typeface="Times New Roman" pitchFamily="18" charset="0"/>
                <a:cs typeface="Times New Roman" pitchFamily="18" charset="0"/>
              </a:rPr>
              <a:t>) i.e. the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create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and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both determine the life cycle and inheritance of all living beings. Genetic science says, "we are what because of our genes. </a:t>
            </a:r>
            <a:r>
              <a:rPr lang="en-US" sz="2000" b="1" dirty="0" err="1">
                <a:latin typeface="Times New Roman" pitchFamily="18" charset="0"/>
                <a:cs typeface="Times New Roman" pitchFamily="18" charset="0"/>
              </a:rPr>
              <a:t>Tirthankaras</a:t>
            </a:r>
            <a:r>
              <a:rPr lang="en-US" sz="2000" b="1" dirty="0">
                <a:latin typeface="Times New Roman" pitchFamily="18" charset="0"/>
                <a:cs typeface="Times New Roman" pitchFamily="18" charset="0"/>
              </a:rPr>
              <a:t> have said since very beginning "we are what because of our </a:t>
            </a:r>
            <a:r>
              <a:rPr lang="en-US" sz="2000" b="1" i="1" dirty="0">
                <a:latin typeface="Times New Roman" pitchFamily="18" charset="0"/>
                <a:cs typeface="Times New Roman" pitchFamily="18" charset="0"/>
              </a:rPr>
              <a:t>karmas</a:t>
            </a:r>
            <a:r>
              <a:rPr lang="en-US" sz="2000" b="1" dirty="0">
                <a:latin typeface="Times New Roman" pitchFamily="18" charset="0"/>
                <a:cs typeface="Times New Roman" pitchFamily="18" charset="0"/>
              </a:rPr>
              <a:t>".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not only bear the genetic traits of their parents but these also represent the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performed by individual. </a:t>
            </a:r>
            <a:r>
              <a:rPr lang="en-US" sz="2000" b="1" i="1" dirty="0">
                <a:latin typeface="Times New Roman" pitchFamily="18" charset="0"/>
                <a:cs typeface="Times New Roman" pitchFamily="18" charset="0"/>
              </a:rPr>
              <a:t>Karma</a:t>
            </a:r>
            <a:r>
              <a:rPr lang="en-US" sz="2000" b="1" dirty="0">
                <a:latin typeface="Times New Roman" pitchFamily="18" charset="0"/>
                <a:cs typeface="Times New Roman" pitchFamily="18" charset="0"/>
              </a:rPr>
              <a:t> body possibly controls the activities of the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With this research work I arrived at the conclusion that </a:t>
            </a:r>
            <a:r>
              <a:rPr lang="en-US" sz="2000" b="1" i="1" dirty="0">
                <a:latin typeface="Times New Roman" pitchFamily="18" charset="0"/>
                <a:cs typeface="Times New Roman" pitchFamily="18" charset="0"/>
              </a:rPr>
              <a:t>karmas</a:t>
            </a:r>
            <a:r>
              <a:rPr lang="en-US" sz="2000" b="1" dirty="0">
                <a:latin typeface="Times New Roman" pitchFamily="18" charset="0"/>
                <a:cs typeface="Times New Roman" pitchFamily="18" charset="0"/>
              </a:rPr>
              <a:t> are the cause and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are their effect (fruits). </a:t>
            </a:r>
            <a:r>
              <a:rPr lang="en-US" sz="2000" b="1" i="1" dirty="0">
                <a:latin typeface="Times New Roman" pitchFamily="18" charset="0"/>
                <a:cs typeface="Times New Roman" pitchFamily="18" charset="0"/>
              </a:rPr>
              <a:t>Karmas</a:t>
            </a:r>
            <a:r>
              <a:rPr lang="en-US" sz="2000" b="1" dirty="0">
                <a:latin typeface="Times New Roman" pitchFamily="18" charset="0"/>
                <a:cs typeface="Times New Roman" pitchFamily="18" charset="0"/>
              </a:rPr>
              <a:t> direct, instruct, motivate genetic codes and </a:t>
            </a:r>
            <a:r>
              <a:rPr lang="en-US" sz="2000" b="1" i="1" dirty="0">
                <a:latin typeface="Times New Roman" pitchFamily="18" charset="0"/>
                <a:cs typeface="Times New Roman" pitchFamily="18" charset="0"/>
              </a:rPr>
              <a:t>genes</a:t>
            </a:r>
            <a:r>
              <a:rPr lang="en-US" sz="2000" b="1" dirty="0">
                <a:latin typeface="Times New Roman" pitchFamily="18" charset="0"/>
                <a:cs typeface="Times New Roman" pitchFamily="18" charset="0"/>
              </a:rPr>
              <a:t> to function and mutate accordingly.</a:t>
            </a:r>
            <a:endParaRPr lang="en-US" sz="2000" dirty="0">
              <a:latin typeface="Times New Roman" pitchFamily="18" charset="0"/>
              <a:cs typeface="Times New Roman" pitchFamily="18" charset="0"/>
            </a:endParaRPr>
          </a:p>
        </p:txBody>
      </p:sp>
      <p:pic>
        <p:nvPicPr>
          <p:cNvPr id="38915" name="Picture 5" descr="C:\Documents and Settings\balaji\Desktop\PPT OF SOHAN RAJ TATER\seminario_ciencia_fe.JPG"/>
          <p:cNvPicPr>
            <a:picLocks noChangeAspect="1" noChangeArrowheads="1"/>
          </p:cNvPicPr>
          <p:nvPr/>
        </p:nvPicPr>
        <p:blipFill>
          <a:blip r:embed="rId2"/>
          <a:srcRect/>
          <a:stretch>
            <a:fillRect/>
          </a:stretch>
        </p:blipFill>
        <p:spPr bwMode="auto">
          <a:xfrm>
            <a:off x="6248400" y="1295400"/>
            <a:ext cx="2590800" cy="3962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2580"/>
            <a:ext cx="3048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2800" b="1" dirty="0"/>
              <a:t>REFERENCES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228600" y="859572"/>
            <a:ext cx="4114800" cy="532453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231775" indent="-231775" algn="just">
              <a:buFont typeface="Wingdings" pitchFamily="2" charset="2"/>
              <a:buChar char="v"/>
              <a:defRPr/>
            </a:pPr>
            <a:r>
              <a:rPr lang="en-US" sz="2000" dirty="0">
                <a:solidFill>
                  <a:srgbClr val="7030A0"/>
                </a:solidFill>
                <a:latin typeface="Times New Roman" pitchFamily="18" charset="0"/>
                <a:cs typeface="Times New Roman" pitchFamily="18" charset="0"/>
              </a:rPr>
              <a:t>Rose, Richard J. "Genes and Human </a:t>
            </a:r>
            <a:r>
              <a:rPr lang="en-US" sz="2000" dirty="0" err="1">
                <a:solidFill>
                  <a:srgbClr val="7030A0"/>
                </a:solidFill>
                <a:latin typeface="Times New Roman" pitchFamily="18" charset="0"/>
                <a:cs typeface="Times New Roman" pitchFamily="18" charset="0"/>
              </a:rPr>
              <a:t>Behaviour</a:t>
            </a:r>
            <a:r>
              <a:rPr lang="en-US" sz="2000" dirty="0">
                <a:solidFill>
                  <a:srgbClr val="7030A0"/>
                </a:solidFill>
                <a:latin typeface="Times New Roman" pitchFamily="18" charset="0"/>
                <a:cs typeface="Times New Roman" pitchFamily="18" charset="0"/>
              </a:rPr>
              <a:t>" </a:t>
            </a:r>
            <a:r>
              <a:rPr lang="en-US" sz="2000" i="1" dirty="0">
                <a:solidFill>
                  <a:srgbClr val="7030A0"/>
                </a:solidFill>
                <a:latin typeface="Times New Roman" pitchFamily="18" charset="0"/>
                <a:cs typeface="Times New Roman" pitchFamily="18" charset="0"/>
              </a:rPr>
              <a:t>Annual Review of Psychology</a:t>
            </a:r>
            <a:r>
              <a:rPr lang="en-US" sz="2000" dirty="0">
                <a:solidFill>
                  <a:srgbClr val="7030A0"/>
                </a:solidFill>
                <a:latin typeface="Times New Roman" pitchFamily="18" charset="0"/>
                <a:cs typeface="Times New Roman" pitchFamily="18" charset="0"/>
              </a:rPr>
              <a:t>, 46, 625- 54, 1995.</a:t>
            </a:r>
          </a:p>
          <a:p>
            <a:pPr marL="231775" indent="-231775" algn="just">
              <a:buFont typeface="Wingdings" pitchFamily="2" charset="2"/>
              <a:buChar char="v"/>
              <a:defRPr/>
            </a:pPr>
            <a:r>
              <a:rPr lang="en-US" sz="2000" dirty="0" err="1">
                <a:solidFill>
                  <a:srgbClr val="7030A0"/>
                </a:solidFill>
                <a:latin typeface="Times New Roman" pitchFamily="18" charset="0"/>
                <a:cs typeface="Times New Roman" pitchFamily="18" charset="0"/>
              </a:rPr>
              <a:t>Pomm</a:t>
            </a:r>
            <a:r>
              <a:rPr lang="en-US" sz="2000" dirty="0">
                <a:solidFill>
                  <a:srgbClr val="7030A0"/>
                </a:solidFill>
                <a:latin typeface="Times New Roman" pitchFamily="18" charset="0"/>
                <a:cs typeface="Times New Roman" pitchFamily="18" charset="0"/>
              </a:rPr>
              <a:t> R., J.R. </a:t>
            </a:r>
            <a:r>
              <a:rPr lang="en-US" sz="2000" dirty="0" err="1">
                <a:solidFill>
                  <a:srgbClr val="7030A0"/>
                </a:solidFill>
                <a:latin typeface="Times New Roman" pitchFamily="18" charset="0"/>
                <a:cs typeface="Times New Roman" pitchFamily="18" charset="0"/>
              </a:rPr>
              <a:t>Nesselroade</a:t>
            </a:r>
            <a:r>
              <a:rPr lang="en-US" sz="2000" dirty="0">
                <a:solidFill>
                  <a:srgbClr val="7030A0"/>
                </a:solidFill>
                <a:latin typeface="Times New Roman" pitchFamily="18" charset="0"/>
                <a:cs typeface="Times New Roman" pitchFamily="18" charset="0"/>
              </a:rPr>
              <a:t>, "Genetic influence on Life Events During the Last half of the Life span." </a:t>
            </a:r>
            <a:r>
              <a:rPr lang="en-US" sz="2000" i="1" dirty="0">
                <a:solidFill>
                  <a:srgbClr val="7030A0"/>
                </a:solidFill>
                <a:latin typeface="Times New Roman" pitchFamily="18" charset="0"/>
                <a:cs typeface="Times New Roman" pitchFamily="18" charset="0"/>
              </a:rPr>
              <a:t>Psychology and Aging </a:t>
            </a:r>
            <a:r>
              <a:rPr lang="en-US" sz="2000" dirty="0">
                <a:solidFill>
                  <a:srgbClr val="7030A0"/>
                </a:solidFill>
                <a:latin typeface="Times New Roman" pitchFamily="18" charset="0"/>
                <a:cs typeface="Times New Roman" pitchFamily="18" charset="0"/>
              </a:rPr>
              <a:t>5, 25-30, 1990.</a:t>
            </a:r>
          </a:p>
          <a:p>
            <a:pPr marL="231775" indent="-231775" algn="just">
              <a:buFont typeface="Wingdings" pitchFamily="2" charset="2"/>
              <a:buChar char="v"/>
              <a:defRPr/>
            </a:pPr>
            <a:r>
              <a:rPr lang="en-US" sz="2000" dirty="0">
                <a:solidFill>
                  <a:srgbClr val="7030A0"/>
                </a:solidFill>
                <a:latin typeface="Times New Roman" pitchFamily="18" charset="0"/>
                <a:cs typeface="Times New Roman" pitchFamily="18" charset="0"/>
              </a:rPr>
              <a:t>"The God </a:t>
            </a:r>
            <a:r>
              <a:rPr lang="en-US" sz="2000" i="1" dirty="0">
                <a:solidFill>
                  <a:srgbClr val="7030A0"/>
                </a:solidFill>
                <a:latin typeface="Times New Roman" pitchFamily="18" charset="0"/>
                <a:cs typeface="Times New Roman" pitchFamily="18" charset="0"/>
              </a:rPr>
              <a:t>Gene</a:t>
            </a:r>
            <a:r>
              <a:rPr lang="en-US" sz="2000" dirty="0">
                <a:solidFill>
                  <a:srgbClr val="7030A0"/>
                </a:solidFill>
                <a:latin typeface="Times New Roman" pitchFamily="18" charset="0"/>
                <a:cs typeface="Times New Roman" pitchFamily="18" charset="0"/>
              </a:rPr>
              <a:t>"—by Dean </a:t>
            </a:r>
            <a:r>
              <a:rPr lang="en-US" sz="2000" dirty="0" err="1">
                <a:solidFill>
                  <a:srgbClr val="7030A0"/>
                </a:solidFill>
                <a:latin typeface="Times New Roman" pitchFamily="18" charset="0"/>
                <a:cs typeface="Times New Roman" pitchFamily="18" charset="0"/>
              </a:rPr>
              <a:t>Hamer</a:t>
            </a:r>
            <a:r>
              <a:rPr lang="en-US" sz="2000" dirty="0">
                <a:solidFill>
                  <a:srgbClr val="7030A0"/>
                </a:solidFill>
                <a:latin typeface="Times New Roman" pitchFamily="18" charset="0"/>
                <a:cs typeface="Times New Roman" pitchFamily="18" charset="0"/>
              </a:rPr>
              <a:t>—Anchor Books—A division of Random House, Inc., New York (U.S.A.), first edition September, 2005, p. 6-12.</a:t>
            </a:r>
          </a:p>
          <a:p>
            <a:pPr marL="231775" indent="-231775" algn="just">
              <a:buFont typeface="Wingdings" pitchFamily="2" charset="2"/>
              <a:buChar char="v"/>
              <a:defRPr/>
            </a:pPr>
            <a:r>
              <a:rPr lang="en-US" sz="2000" dirty="0">
                <a:solidFill>
                  <a:srgbClr val="7030A0"/>
                </a:solidFill>
                <a:latin typeface="Times New Roman" pitchFamily="18" charset="0"/>
                <a:cs typeface="Times New Roman" pitchFamily="18" charset="0"/>
              </a:rPr>
              <a:t>Maslow A.H., "The Core Religious or Transcendent Experience—the Highest State of </a:t>
            </a:r>
            <a:r>
              <a:rPr lang="en-US" sz="2000" dirty="0" err="1">
                <a:solidFill>
                  <a:srgbClr val="7030A0"/>
                </a:solidFill>
                <a:latin typeface="Times New Roman" pitchFamily="18" charset="0"/>
                <a:cs typeface="Times New Roman" pitchFamily="18" charset="0"/>
              </a:rPr>
              <a:t>Cconsciousness</a:t>
            </a:r>
            <a:r>
              <a:rPr lang="en-US" sz="2000" dirty="0">
                <a:solidFill>
                  <a:srgbClr val="7030A0"/>
                </a:solidFill>
                <a:latin typeface="Times New Roman" pitchFamily="18" charset="0"/>
                <a:cs typeface="Times New Roman" pitchFamily="18" charset="0"/>
              </a:rPr>
              <a:t>," Garden City N.V. Anchor, 1972.</a:t>
            </a:r>
          </a:p>
        </p:txBody>
      </p:sp>
      <p:pic>
        <p:nvPicPr>
          <p:cNvPr id="41990" name="Picture 6" descr="C:\Documents and Settings\balaji\Desktop\PPT OF SOHAN RAJ TATER\stock-photo-dna-helix-genetic-engineering-scientific-concept-104955269.jpg"/>
          <p:cNvPicPr>
            <a:picLocks noChangeAspect="1" noChangeArrowheads="1"/>
          </p:cNvPicPr>
          <p:nvPr/>
        </p:nvPicPr>
        <p:blipFill>
          <a:blip r:embed="rId2"/>
          <a:srcRect/>
          <a:stretch>
            <a:fillRect/>
          </a:stretch>
        </p:blipFill>
        <p:spPr bwMode="auto">
          <a:xfrm>
            <a:off x="4538663" y="1066800"/>
            <a:ext cx="445293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4495800" cy="59400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marL="231775" indent="-231775" algn="just">
              <a:buFont typeface="Wingdings" pitchFamily="2" charset="2"/>
              <a:buChar char="v"/>
              <a:defRPr/>
            </a:pPr>
            <a:r>
              <a:rPr lang="en-US" sz="2000" dirty="0">
                <a:latin typeface="Times New Roman" pitchFamily="18" charset="0"/>
                <a:cs typeface="Times New Roman" pitchFamily="18" charset="0"/>
              </a:rPr>
              <a:t>Kirk, K.M., N.C. martin—"Self Transcendence as a Measure of Spirituality in a Sample of Twins," Twin Research 2, 81-87, 1999.</a:t>
            </a:r>
          </a:p>
          <a:p>
            <a:pPr marL="231775" indent="-231775" algn="just">
              <a:buFont typeface="Wingdings" pitchFamily="2" charset="2"/>
              <a:buChar char="v"/>
              <a:defRPr/>
            </a:pPr>
            <a:r>
              <a:rPr lang="en-US" sz="2000" dirty="0">
                <a:latin typeface="Times New Roman" pitchFamily="18" charset="0"/>
                <a:cs typeface="Times New Roman" pitchFamily="18" charset="0"/>
              </a:rPr>
              <a:t>Wright, L. "</a:t>
            </a:r>
            <a:r>
              <a:rPr lang="en-US" sz="2000" i="1" dirty="0">
                <a:latin typeface="Times New Roman" pitchFamily="18" charset="0"/>
                <a:cs typeface="Times New Roman" pitchFamily="18" charset="0"/>
              </a:rPr>
              <a:t>Twins and What They Tell us About Who We </a:t>
            </a:r>
            <a:r>
              <a:rPr lang="en-US" sz="2000" i="1" dirty="0" err="1">
                <a:latin typeface="Times New Roman" pitchFamily="18" charset="0"/>
                <a:cs typeface="Times New Roman" pitchFamily="18" charset="0"/>
              </a:rPr>
              <a:t>are?</a:t>
            </a:r>
            <a:r>
              <a:rPr lang="en-US" sz="2000" dirty="0" err="1">
                <a:latin typeface="Times New Roman" pitchFamily="18" charset="0"/>
                <a:cs typeface="Times New Roman" pitchFamily="18" charset="0"/>
              </a:rPr>
              <a:t>New</a:t>
            </a:r>
            <a:r>
              <a:rPr lang="en-US" sz="2000" dirty="0">
                <a:latin typeface="Times New Roman" pitchFamily="18" charset="0"/>
                <a:cs typeface="Times New Roman" pitchFamily="18" charset="0"/>
              </a:rPr>
              <a:t> York John Wiley and Sons Inc. 1997.</a:t>
            </a:r>
          </a:p>
          <a:p>
            <a:pPr marL="231775" indent="-231775" algn="just">
              <a:buFont typeface="Wingdings" pitchFamily="2" charset="2"/>
              <a:buChar char="v"/>
              <a:defRPr/>
            </a:pPr>
            <a:r>
              <a:rPr lang="en-US" sz="2000" dirty="0">
                <a:latin typeface="Times New Roman" pitchFamily="18" charset="0"/>
                <a:cs typeface="Times New Roman" pitchFamily="18" charset="0"/>
              </a:rPr>
              <a:t>Waller, N.G., A—</a:t>
            </a:r>
            <a:r>
              <a:rPr lang="en-US" sz="2000" dirty="0" err="1">
                <a:latin typeface="Times New Roman" pitchFamily="18" charset="0"/>
                <a:cs typeface="Times New Roman" pitchFamily="18" charset="0"/>
              </a:rPr>
              <a:t>Tellegen</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A study of twins reared apart and together</a:t>
            </a:r>
            <a:r>
              <a:rPr lang="en-US" sz="2000" dirty="0">
                <a:latin typeface="Times New Roman" pitchFamily="18" charset="0"/>
                <a:cs typeface="Times New Roman" pitchFamily="18" charset="0"/>
              </a:rPr>
              <a:t>" A psycho social, 138-42, 1990.</a:t>
            </a:r>
          </a:p>
          <a:p>
            <a:pPr marL="231775" indent="-231775" algn="just">
              <a:buFont typeface="Wingdings" pitchFamily="2" charset="2"/>
              <a:buChar char="v"/>
              <a:defRPr/>
            </a:pPr>
            <a:r>
              <a:rPr lang="en-US" sz="2000" dirty="0">
                <a:latin typeface="Times New Roman" pitchFamily="18" charset="0"/>
                <a:cs typeface="Times New Roman" pitchFamily="18" charset="0"/>
              </a:rPr>
              <a:t>Joseph, R. "The Transmitter to God, The Limbic System, the Soul and Spirituality" San Jose, CA, University Press California, 2001.</a:t>
            </a:r>
          </a:p>
          <a:p>
            <a:pPr marL="231775" indent="-231775" algn="just">
              <a:buFont typeface="Wingdings" pitchFamily="2" charset="2"/>
              <a:buChar char="v"/>
              <a:defRPr/>
            </a:pPr>
            <a:r>
              <a:rPr lang="en-US" sz="2000" dirty="0">
                <a:latin typeface="Times New Roman" pitchFamily="18" charset="0"/>
                <a:cs typeface="Times New Roman" pitchFamily="18" charset="0"/>
              </a:rPr>
              <a:t>Tully, T. "Regulation of Gene Expression and its Role in Long-term Memory and Synaptic Plasticity"—Proceeding of National Academy of Science, USA, 94, 4239-41, 1997.</a:t>
            </a:r>
          </a:p>
        </p:txBody>
      </p:sp>
      <p:pic>
        <p:nvPicPr>
          <p:cNvPr id="43013" name="Picture 5" descr="C:\Documents and Settings\balaji\Desktop\PPT OF SOHAN RAJ TATER\dna.jpg"/>
          <p:cNvPicPr>
            <a:picLocks noChangeAspect="1" noChangeArrowheads="1"/>
          </p:cNvPicPr>
          <p:nvPr/>
        </p:nvPicPr>
        <p:blipFill>
          <a:blip r:embed="rId2"/>
          <a:srcRect/>
          <a:stretch>
            <a:fillRect/>
          </a:stretch>
        </p:blipFill>
        <p:spPr bwMode="auto">
          <a:xfrm>
            <a:off x="4967288" y="228600"/>
            <a:ext cx="410051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descr="Narrow vertical"/>
          <p:cNvSpPr>
            <a:spLocks noChangeArrowheads="1" noChangeShapeType="1" noTextEdit="1"/>
          </p:cNvSpPr>
          <p:nvPr/>
        </p:nvSpPr>
        <p:spPr bwMode="auto">
          <a:xfrm>
            <a:off x="2209800" y="1447800"/>
            <a:ext cx="4652963" cy="2327275"/>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THANKS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7130"/>
            <a:ext cx="4419600" cy="623247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en-US" sz="1600" dirty="0"/>
              <a:t>	</a:t>
            </a:r>
            <a:r>
              <a:rPr lang="en-US" sz="2000" dirty="0">
                <a:latin typeface="Times New Roman" pitchFamily="18" charset="0"/>
                <a:cs typeface="Times New Roman" pitchFamily="18" charset="0"/>
              </a:rPr>
              <a:t> </a:t>
            </a:r>
            <a:r>
              <a:rPr lang="en-US" sz="2100" dirty="0">
                <a:latin typeface="Times New Roman" pitchFamily="18" charset="0"/>
                <a:cs typeface="Times New Roman" pitchFamily="18" charset="0"/>
              </a:rPr>
              <a:t>Prominent geneticist, </a:t>
            </a:r>
            <a:r>
              <a:rPr lang="en-US" sz="2100" dirty="0" err="1">
                <a:latin typeface="Times New Roman" pitchFamily="18" charset="0"/>
                <a:cs typeface="Times New Roman" pitchFamily="18" charset="0"/>
              </a:rPr>
              <a:t>Cloninger</a:t>
            </a:r>
            <a:r>
              <a:rPr lang="en-US" sz="2100" dirty="0">
                <a:latin typeface="Times New Roman" pitchFamily="18" charset="0"/>
                <a:cs typeface="Times New Roman" pitchFamily="18" charset="0"/>
              </a:rPr>
              <a:t> found another thing that seems to increase with aging: spirituality. Not only that, but spiritual people are relatively more likely to express warmth,  altruism, positive emotions and openness to feelings. They are relatively more intimate and friendly, they are generous, and concerned with the welfare of others. They also tend to be more optimistic about life and more likely to experience positive emotions such as love and happiness. Above all, spiritual people are open to their own inner feelings and emotions. They experience happiness and joy—as well as pain and suffering—with heightened intensity.</a:t>
            </a:r>
            <a:r>
              <a:rPr lang="en-US" sz="2100" dirty="0">
                <a:solidFill>
                  <a:schemeClr val="bg1"/>
                </a:solidFill>
                <a:latin typeface="Times New Roman" pitchFamily="18" charset="0"/>
                <a:cs typeface="Times New Roman" pitchFamily="18" charset="0"/>
              </a:rPr>
              <a:t> </a:t>
            </a:r>
            <a:endParaRPr lang="en-US" sz="21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1267" name="Picture 3" descr="C:\Documents and Settings\balaji\Desktop\PPT OF SOHAN RAJ TATER\dna.jpg"/>
          <p:cNvPicPr>
            <a:picLocks noChangeAspect="1" noChangeArrowheads="1"/>
          </p:cNvPicPr>
          <p:nvPr/>
        </p:nvPicPr>
        <p:blipFill>
          <a:blip r:embed="rId2"/>
          <a:srcRect/>
          <a:stretch>
            <a:fillRect/>
          </a:stretch>
        </p:blipFill>
        <p:spPr bwMode="auto">
          <a:xfrm rot="5400000">
            <a:off x="4122561" y="1214614"/>
            <a:ext cx="5778853" cy="3844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143000"/>
            <a:ext cx="4114800" cy="4939814"/>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en-US" dirty="0"/>
              <a:t>	</a:t>
            </a:r>
            <a:r>
              <a:rPr lang="en-US" sz="2100" dirty="0">
                <a:latin typeface="Times New Roman" pitchFamily="18" charset="0"/>
                <a:cs typeface="Times New Roman" pitchFamily="18" charset="0"/>
              </a:rPr>
              <a:t>Why is spirituality such a powerful and universal force? Why do so many people believe in things they cannot see, smell, taste, hear or touch? Why do people from all walks of life, around the globe, regardless of their religious backgrounds or the particular God they worship, value spirituality as much as, or more than pleasure, power or wealth? It is argued that the answer is hardwired into our genes. Spirituality is one of our basic human inheritances. It is, in fact, an instinct.  	</a:t>
            </a:r>
          </a:p>
        </p:txBody>
      </p:sp>
      <p:sp>
        <p:nvSpPr>
          <p:cNvPr id="3" name="Rectangle 2"/>
          <p:cNvSpPr/>
          <p:nvPr/>
        </p:nvSpPr>
        <p:spPr>
          <a:xfrm>
            <a:off x="228600" y="156030"/>
            <a:ext cx="5105400" cy="523220"/>
          </a:xfrm>
          <a:prstGeom prst="rect">
            <a:avLst/>
          </a:prstGeom>
          <a:no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God Gene Theory</a:t>
            </a:r>
          </a:p>
        </p:txBody>
      </p:sp>
      <p:pic>
        <p:nvPicPr>
          <p:cNvPr id="12294" name="Picture 6" descr="C:\Documents and Settings\balaji\Desktop\PPT OF SOHAN RAJ TATER\chromosome.jpg"/>
          <p:cNvPicPr>
            <a:picLocks noChangeAspect="1" noChangeArrowheads="1"/>
          </p:cNvPicPr>
          <p:nvPr/>
        </p:nvPicPr>
        <p:blipFill>
          <a:blip r:embed="rId2"/>
          <a:srcRect/>
          <a:stretch>
            <a:fillRect/>
          </a:stretch>
        </p:blipFill>
        <p:spPr bwMode="auto">
          <a:xfrm>
            <a:off x="457200" y="1066800"/>
            <a:ext cx="3871913" cy="5105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28600"/>
            <a:ext cx="4648200" cy="59093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n-US" dirty="0"/>
              <a:t>	</a:t>
            </a:r>
            <a:r>
              <a:rPr lang="en-US" sz="2100" dirty="0">
                <a:latin typeface="Times New Roman" pitchFamily="18" charset="0"/>
                <a:cs typeface="Times New Roman" pitchFamily="18" charset="0"/>
              </a:rPr>
              <a:t>The reason a sparrow sings the song of a sparrow, and not of a robin or a lark, is that it has the genes and brain of sparrow, not that it was raised by sparrow. Moreover, there is a dedicated brain circuit for song. In the God gene, it is proposed that spirituality has a biological mechanism akin to bird song, albeit a far more complex and nuanced one: that we have a genetic predisposition for spiritual belief that is expressed in response to, and shaped by, personal experience and the cultural environment. These genes act by influencing the brain's capability for various types and forms of consciousness, which become the basis for spiritual experiences.11</a:t>
            </a:r>
          </a:p>
        </p:txBody>
      </p:sp>
      <p:pic>
        <p:nvPicPr>
          <p:cNvPr id="13317" name="Picture 6" descr="C:\Documents and Settings\balaji\Desktop\PPT OF SOHAN RAJ TATER\clip_image001_0000.jpg"/>
          <p:cNvPicPr>
            <a:picLocks noChangeAspect="1" noChangeArrowheads="1"/>
          </p:cNvPicPr>
          <p:nvPr/>
        </p:nvPicPr>
        <p:blipFill>
          <a:blip r:embed="rId2"/>
          <a:srcRect/>
          <a:stretch>
            <a:fillRect/>
          </a:stretch>
        </p:blipFill>
        <p:spPr bwMode="auto">
          <a:xfrm rot="5400000">
            <a:off x="3958486" y="1215286"/>
            <a:ext cx="5956983" cy="3956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2488"/>
            <a:ext cx="4800600" cy="655564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n-US" dirty="0"/>
              <a:t>	</a:t>
            </a: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first task for any scientist attempting to link genetics to spirituality is to show that spirituality can be defined and quantified. This is essential for any scientific analysis, regardless of the topic. Scientists measure things. If we cannot measure it, we cannot test a hypothesis about it, and if we cannot test a hypothesis about it, it cannot be proved. Our major new finding revealed in "The God </a:t>
            </a:r>
            <a:r>
              <a:rPr lang="en-US" sz="21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gene </a:t>
            </a: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is our discovery of a scientific individual gene associated with the self transcendence scale of spirituality. This "God </a:t>
            </a:r>
            <a:r>
              <a:rPr lang="en-US" sz="21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gene </a:t>
            </a: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codes for a monoamine transporter—a protein that controls the amount of crucial brain signaling chemicals. Interestingly, those same brain chemicals can be triggered by certain drugs that can bring about mystical like experiences. 	</a:t>
            </a:r>
          </a:p>
        </p:txBody>
      </p:sp>
      <p:pic>
        <p:nvPicPr>
          <p:cNvPr id="14341" name="Picture 5" descr="C:\Documents and Settings\balaji\Desktop\PPT OF SOHAN RAJ TATER\FISH_chromosomes_300dpi.jpg"/>
          <p:cNvPicPr>
            <a:picLocks noChangeAspect="1" noChangeArrowheads="1"/>
          </p:cNvPicPr>
          <p:nvPr/>
        </p:nvPicPr>
        <p:blipFill>
          <a:blip r:embed="rId2"/>
          <a:srcRect/>
          <a:stretch>
            <a:fillRect/>
          </a:stretch>
        </p:blipFill>
        <p:spPr bwMode="auto">
          <a:xfrm rot="5400000">
            <a:off x="4316808" y="1550593"/>
            <a:ext cx="5715001" cy="3528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8325"/>
            <a:ext cx="5105400" cy="623247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n-US" dirty="0"/>
              <a:t>	</a:t>
            </a:r>
            <a:r>
              <a:rPr lang="en-US" sz="2100" dirty="0">
                <a:latin typeface="Times New Roman" pitchFamily="18" charset="0"/>
                <a:cs typeface="Times New Roman" pitchFamily="18" charset="0"/>
              </a:rPr>
              <a:t>The specific gene (God gene) identified the entire story behind spirituality. It plays only a small, if key, role; many other </a:t>
            </a:r>
            <a:r>
              <a:rPr lang="en-US" sz="2100" i="1" dirty="0">
                <a:latin typeface="Times New Roman" pitchFamily="18" charset="0"/>
                <a:cs typeface="Times New Roman" pitchFamily="18" charset="0"/>
              </a:rPr>
              <a:t>genes </a:t>
            </a:r>
            <a:r>
              <a:rPr lang="en-US" sz="2100" dirty="0">
                <a:latin typeface="Times New Roman" pitchFamily="18" charset="0"/>
                <a:cs typeface="Times New Roman" pitchFamily="18" charset="0"/>
              </a:rPr>
              <a:t>and environmental factors also are involved. Nevertheless, the gene is important because it points out the mechanism by which spirituality is manifested in the brain. One of the important roles that God genes play in natural selection is to provide human beings with an innate sense of optimism. At the psychological level, optimism is the will to keep on living and procreating, despite the fact that death is ultimately inevitable. At the physical level, studies show that optimism seems to promote better health and quicker recovery from disease, advantages that it would help us live long enough to have and raise children and pass on our genetic heritage.</a:t>
            </a:r>
          </a:p>
        </p:txBody>
      </p:sp>
      <p:pic>
        <p:nvPicPr>
          <p:cNvPr id="16389" name="Picture 5" descr="C:\Documents and Settings\balaji\Desktop\PPT OF SOHAN RAJ TATER\genetics-header.jpg"/>
          <p:cNvPicPr>
            <a:picLocks noChangeAspect="1" noChangeArrowheads="1"/>
          </p:cNvPicPr>
          <p:nvPr/>
        </p:nvPicPr>
        <p:blipFill>
          <a:blip r:embed="rId2"/>
          <a:srcRect/>
          <a:stretch>
            <a:fillRect/>
          </a:stretch>
        </p:blipFill>
        <p:spPr bwMode="auto">
          <a:xfrm>
            <a:off x="5410200" y="266700"/>
            <a:ext cx="3505200" cy="605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736602"/>
            <a:ext cx="5334000" cy="59246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defRPr/>
            </a:pPr>
            <a:r>
              <a:rPr lang="en-US" sz="2200" dirty="0">
                <a:solidFill>
                  <a:srgbClr val="7030A0"/>
                </a:solidFill>
              </a:rPr>
              <a:t>	</a:t>
            </a:r>
            <a:r>
              <a:rPr lang="en-US" sz="2100" dirty="0">
                <a:solidFill>
                  <a:srgbClr val="7030A0"/>
                </a:solidFill>
              </a:rPr>
              <a:t> </a:t>
            </a:r>
            <a:r>
              <a:rPr lang="en-US" sz="2100" dirty="0">
                <a:latin typeface="Times New Roman" pitchFamily="18" charset="0"/>
                <a:cs typeface="Times New Roman" pitchFamily="18" charset="0"/>
              </a:rPr>
              <a:t>Of course statics alone cannot tell us what that common root is. It could be the result of a gene. But it could equally well be the result of an environment or culture. Self transcendence is, so far, the simplest way we have to measure spirituality. One reason for confirming the validity of the self-transcendence scale was that we wanted to measure individual differences in spirituality and correlate them with genes. It was also important, however, to know if there were any group differences in the scale, because these would complicate and possibly compromise the genetic analysis. Our data base of 1388 subjects allowed us to examine the relationship between self transcendence and three potentially important demographic variances—race, age and gender. </a:t>
            </a:r>
            <a:endParaRPr lang="en-US" sz="21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Rectangle 2"/>
          <p:cNvSpPr/>
          <p:nvPr/>
        </p:nvSpPr>
        <p:spPr>
          <a:xfrm>
            <a:off x="228600" y="76200"/>
            <a:ext cx="7543800"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0" hangingPunct="0">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Self Transcendence and Genes</a:t>
            </a:r>
          </a:p>
        </p:txBody>
      </p:sp>
      <p:pic>
        <p:nvPicPr>
          <p:cNvPr id="17412" name="Picture 4" descr="C:\Documents and Settings\balaji\Desktop\PPT OF SOHAN RAJ TATER\Genetics1.jpg"/>
          <p:cNvPicPr>
            <a:picLocks noChangeAspect="1" noChangeArrowheads="1"/>
          </p:cNvPicPr>
          <p:nvPr/>
        </p:nvPicPr>
        <p:blipFill>
          <a:blip r:embed="rId2"/>
          <a:srcRect/>
          <a:stretch>
            <a:fillRect/>
          </a:stretch>
        </p:blipFill>
        <p:spPr bwMode="auto">
          <a:xfrm>
            <a:off x="304800" y="914400"/>
            <a:ext cx="3200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534</TotalTime>
  <Words>309</Words>
  <Application>Microsoft PowerPoint</Application>
  <PresentationFormat>On-screen Show (4:3)</PresentationFormat>
  <Paragraphs>60</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Century Schoolbook</vt:lpstr>
      <vt:lpstr>Wingdings</vt:lpstr>
      <vt:lpstr>Wingdings 2</vt:lpstr>
      <vt:lpstr>Calibri</vt:lpstr>
      <vt:lpstr>Times New Roman</vt: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PRATAP COMPUTER</dc:creator>
  <cp:lastModifiedBy>admin</cp:lastModifiedBy>
  <cp:revision>73</cp:revision>
  <cp:lastPrinted>1601-01-01T00:00:00Z</cp:lastPrinted>
  <dcterms:created xsi:type="dcterms:W3CDTF">2010-11-09T05:25:41Z</dcterms:created>
  <dcterms:modified xsi:type="dcterms:W3CDTF">2014-01-06T21:34:17Z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